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42"/>
  </p:notesMasterIdLst>
  <p:handoutMasterIdLst>
    <p:handoutMasterId r:id="rId43"/>
  </p:handoutMasterIdLst>
  <p:sldIdLst>
    <p:sldId id="320" r:id="rId4"/>
    <p:sldId id="318" r:id="rId5"/>
    <p:sldId id="319" r:id="rId6"/>
    <p:sldId id="256" r:id="rId7"/>
    <p:sldId id="312" r:id="rId8"/>
    <p:sldId id="258" r:id="rId9"/>
    <p:sldId id="314" r:id="rId10"/>
    <p:sldId id="315" r:id="rId11"/>
    <p:sldId id="317" r:id="rId12"/>
    <p:sldId id="259" r:id="rId13"/>
    <p:sldId id="309" r:id="rId14"/>
    <p:sldId id="260" r:id="rId15"/>
    <p:sldId id="261" r:id="rId16"/>
    <p:sldId id="262" r:id="rId17"/>
    <p:sldId id="263" r:id="rId18"/>
    <p:sldId id="264" r:id="rId19"/>
    <p:sldId id="274" r:id="rId20"/>
    <p:sldId id="275" r:id="rId21"/>
    <p:sldId id="276" r:id="rId22"/>
    <p:sldId id="322" r:id="rId23"/>
    <p:sldId id="290" r:id="rId24"/>
    <p:sldId id="301" r:id="rId25"/>
    <p:sldId id="302" r:id="rId26"/>
    <p:sldId id="291" r:id="rId27"/>
    <p:sldId id="288" r:id="rId28"/>
    <p:sldId id="289" r:id="rId29"/>
    <p:sldId id="295" r:id="rId30"/>
    <p:sldId id="296" r:id="rId31"/>
    <p:sldId id="297" r:id="rId32"/>
    <p:sldId id="298" r:id="rId33"/>
    <p:sldId id="299" r:id="rId34"/>
    <p:sldId id="300" r:id="rId35"/>
    <p:sldId id="278" r:id="rId36"/>
    <p:sldId id="292" r:id="rId37"/>
    <p:sldId id="310" r:id="rId38"/>
    <p:sldId id="293" r:id="rId39"/>
    <p:sldId id="279" r:id="rId40"/>
    <p:sldId id="303" r:id="rId4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F40F8-47A4-4DD0-B2F4-0A1F2B69A986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E2620-E712-45F7-90B5-7787B13D3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DA640-3DD0-4637-8259-09B7CFE272E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0EF38-D3FC-4A67-B917-4DDA8A6A6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0EF38-D3FC-4A67-B917-4DDA8A6A60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973E64-7DAB-4356-9EA5-2ABD2E90327A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ED2099-3DA6-4B8F-BBF0-84D0D8B2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../../../GURU/SlideKelas9sem_1.pp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BUKU%20AJAR%20INTERNET%20DASAR.doc" TargetMode="External"/><Relationship Id="rId4" Type="http://schemas.openxmlformats.org/officeDocument/2006/relationships/hyperlink" Target="file:///D:\KANTOR\FILM%20LUCU\hadrah%20sman%201%20gresik%20-%20%20habibi%20ya%20muhammad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1.%20ULHAR_1.pp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iped Right Arrow 5">
            <a:hlinkClick r:id="rId2" action="ppaction://hlinkpres?slideindex=1&amp;slidetitle="/>
          </p:cNvPr>
          <p:cNvSpPr/>
          <p:nvPr/>
        </p:nvSpPr>
        <p:spPr>
          <a:xfrm>
            <a:off x="357158" y="0"/>
            <a:ext cx="642942" cy="5714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8596" y="642918"/>
            <a:ext cx="8286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TEKNOLOGI INFORMASI DAN KOMUNIKSASI</a:t>
            </a:r>
            <a:endParaRPr lang="en-US" sz="54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2317616"/>
            <a:ext cx="8286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KELAS IX</a:t>
            </a:r>
          </a:p>
          <a:p>
            <a:pPr algn="ctr"/>
            <a:r>
              <a:rPr lang="en-US" sz="54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SEMESTER 1</a:t>
            </a:r>
            <a:endParaRPr lang="en-US" sz="54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4603632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TAHUN 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201</a:t>
            </a:r>
            <a:r>
              <a:rPr lang="id-ID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7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/201</a:t>
            </a:r>
            <a:r>
              <a:rPr lang="id-ID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8</a:t>
            </a:r>
            <a:endParaRPr lang="en-US" sz="5400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Action Button: Sound 9">
            <a:hlinkClick r:id="rId4" action="ppaction://program" highlightClick="1">
              <a:snd r:embed="rId3" name="applause.wav" builtIn="1"/>
            </a:hlinkClick>
          </p:cNvPr>
          <p:cNvSpPr/>
          <p:nvPr/>
        </p:nvSpPr>
        <p:spPr>
          <a:xfrm>
            <a:off x="7572396" y="285728"/>
            <a:ext cx="714380" cy="42862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hlinkClick r:id="rId5" action="ppaction://hlinkfile"/>
          </p:cNvPr>
          <p:cNvSpPr/>
          <p:nvPr/>
        </p:nvSpPr>
        <p:spPr>
          <a:xfrm>
            <a:off x="500034" y="1500174"/>
            <a:ext cx="64294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52" y="42860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Manfaat</a:t>
            </a:r>
            <a:r>
              <a:rPr lang="en-US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Internet </a:t>
            </a:r>
            <a:r>
              <a:rPr lang="en-US" dirty="0" err="1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antara</a:t>
            </a:r>
            <a:r>
              <a:rPr lang="en-US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lain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Memperoleh</a:t>
            </a:r>
            <a:r>
              <a:rPr lang="en-US" sz="4000" dirty="0" smtClean="0"/>
              <a:t> </a:t>
            </a:r>
            <a:r>
              <a:rPr lang="en-US" sz="4000" dirty="0" err="1" smtClean="0"/>
              <a:t>berbagai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endParaRPr lang="en-US" sz="4000" dirty="0" smtClean="0"/>
          </a:p>
          <a:p>
            <a:r>
              <a:rPr lang="en-US" sz="4000" dirty="0" err="1" smtClean="0"/>
              <a:t>Berkirim</a:t>
            </a:r>
            <a:r>
              <a:rPr lang="en-US" sz="4000" dirty="0" smtClean="0"/>
              <a:t> </a:t>
            </a:r>
            <a:r>
              <a:rPr lang="en-US" sz="4000" dirty="0" err="1" smtClean="0"/>
              <a:t>surat</a:t>
            </a:r>
            <a:endParaRPr lang="en-US" sz="4000" dirty="0" smtClean="0"/>
          </a:p>
          <a:p>
            <a:r>
              <a:rPr lang="en-US" sz="4000" dirty="0" err="1" smtClean="0"/>
              <a:t>Ngobrol</a:t>
            </a:r>
            <a:r>
              <a:rPr lang="en-US" sz="4000" dirty="0" smtClean="0"/>
              <a:t> / </a:t>
            </a:r>
            <a:r>
              <a:rPr lang="en-US" sz="4000" dirty="0" err="1" smtClean="0"/>
              <a:t>chating</a:t>
            </a:r>
            <a:endParaRPr lang="en-US" sz="4000" dirty="0" smtClean="0"/>
          </a:p>
          <a:p>
            <a:r>
              <a:rPr lang="en-US" sz="4000" dirty="0" err="1" smtClean="0"/>
              <a:t>Melakukan</a:t>
            </a:r>
            <a:r>
              <a:rPr lang="en-US" sz="4000" dirty="0" smtClean="0"/>
              <a:t> </a:t>
            </a:r>
            <a:r>
              <a:rPr lang="en-US" sz="4000" dirty="0" err="1"/>
              <a:t>transaksi</a:t>
            </a:r>
            <a:r>
              <a:rPr lang="en-US" sz="4000" dirty="0"/>
              <a:t> </a:t>
            </a:r>
            <a:r>
              <a:rPr lang="en-US" sz="4000" dirty="0" err="1" smtClean="0"/>
              <a:t>perdagangan</a:t>
            </a:r>
            <a:endParaRPr lang="en-US" sz="4000" dirty="0" smtClean="0"/>
          </a:p>
          <a:p>
            <a:r>
              <a:rPr lang="en-US" sz="4000" dirty="0" err="1" smtClean="0"/>
              <a:t>Memasang</a:t>
            </a:r>
            <a:r>
              <a:rPr lang="en-US" sz="4000" dirty="0" smtClean="0"/>
              <a:t> </a:t>
            </a:r>
            <a:r>
              <a:rPr lang="en-US" sz="4000" dirty="0" err="1" smtClean="0"/>
              <a:t>iklan</a:t>
            </a:r>
            <a:endParaRPr lang="en-US" sz="4000" dirty="0" smtClean="0"/>
          </a:p>
          <a:p>
            <a:r>
              <a:rPr lang="en-US" sz="4000" dirty="0" err="1" smtClean="0"/>
              <a:t>Internetphone</a:t>
            </a:r>
            <a:r>
              <a:rPr lang="en-US" sz="4000" dirty="0" smtClean="0"/>
              <a:t> (</a:t>
            </a:r>
            <a:r>
              <a:rPr lang="en-US" sz="4000" dirty="0" err="1" smtClean="0"/>
              <a:t>telepon</a:t>
            </a:r>
            <a:r>
              <a:rPr lang="en-US" sz="4000" dirty="0" smtClean="0"/>
              <a:t> </a:t>
            </a:r>
            <a:r>
              <a:rPr lang="en-US" sz="4000" dirty="0" err="1" smtClean="0"/>
              <a:t>melalui</a:t>
            </a:r>
            <a:r>
              <a:rPr lang="en-US" sz="4000" dirty="0" smtClean="0"/>
              <a:t> internet), </a:t>
            </a:r>
            <a:r>
              <a:rPr lang="en-US" sz="4000" dirty="0" err="1" smtClean="0"/>
              <a:t>dll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88582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Arial Narrow" pitchFamily="34" charset="0"/>
              </a:rPr>
              <a:t>PENGGUNAAN </a:t>
            </a:r>
            <a:r>
              <a:rPr lang="id-ID" b="1" i="1" dirty="0" smtClean="0">
                <a:latin typeface="Arial Narrow" pitchFamily="34" charset="0"/>
              </a:rPr>
              <a:t>INTERNET</a:t>
            </a:r>
            <a:r>
              <a:rPr lang="en-US" b="1" i="1" dirty="0" smtClean="0">
                <a:latin typeface="Arial Narrow" pitchFamily="34" charset="0"/>
              </a:rPr>
              <a:t> SECARA UMUM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1. </a:t>
            </a:r>
            <a:r>
              <a:rPr lang="id-ID" sz="3600" b="1" i="1" dirty="0" smtClean="0">
                <a:solidFill>
                  <a:srgbClr val="FF0000"/>
                </a:solidFill>
              </a:rPr>
              <a:t>E-Commerce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 </a:t>
            </a:r>
            <a:r>
              <a:rPr lang="en-US" sz="3800" i="1" dirty="0" smtClean="0">
                <a:latin typeface="Arial Narrow" pitchFamily="34" charset="0"/>
              </a:rPr>
              <a:t>  </a:t>
            </a:r>
            <a:r>
              <a:rPr lang="id-ID" sz="4400" i="1" dirty="0" smtClean="0">
                <a:latin typeface="Arial Narrow" pitchFamily="34" charset="0"/>
              </a:rPr>
              <a:t>Electronic </a:t>
            </a:r>
            <a:r>
              <a:rPr lang="en-US" sz="4400" i="1" dirty="0" smtClean="0">
                <a:latin typeface="Arial Narrow" pitchFamily="34" charset="0"/>
              </a:rPr>
              <a:t>c</a:t>
            </a:r>
            <a:r>
              <a:rPr lang="id-ID" sz="4400" i="1" dirty="0" smtClean="0">
                <a:latin typeface="Arial Narrow" pitchFamily="34" charset="0"/>
              </a:rPr>
              <a:t>om</a:t>
            </a:r>
            <a:r>
              <a:rPr lang="en-US" sz="4400" i="1" dirty="0" smtClean="0">
                <a:latin typeface="Arial Narrow" pitchFamily="34" charset="0"/>
              </a:rPr>
              <a:t>m</a:t>
            </a:r>
            <a:r>
              <a:rPr lang="id-ID" sz="4400" i="1" dirty="0" smtClean="0">
                <a:latin typeface="Arial Narrow" pitchFamily="34" charset="0"/>
              </a:rPr>
              <a:t>erce</a:t>
            </a:r>
            <a:r>
              <a:rPr lang="id-ID" sz="4400" dirty="0" smtClean="0">
                <a:latin typeface="Arial Narrow" pitchFamily="34" charset="0"/>
              </a:rPr>
              <a:t> (</a:t>
            </a:r>
            <a:r>
              <a:rPr lang="en-US" sz="4400" dirty="0" smtClean="0">
                <a:latin typeface="Arial Narrow" pitchFamily="34" charset="0"/>
              </a:rPr>
              <a:t>e</a:t>
            </a:r>
            <a:r>
              <a:rPr lang="id-ID" sz="4400" i="1" dirty="0" smtClean="0">
                <a:latin typeface="Arial Narrow" pitchFamily="34" charset="0"/>
              </a:rPr>
              <a:t>-</a:t>
            </a:r>
            <a:r>
              <a:rPr lang="en-US" sz="4400" i="1" dirty="0" smtClean="0">
                <a:latin typeface="Arial Narrow" pitchFamily="34" charset="0"/>
              </a:rPr>
              <a:t>c</a:t>
            </a:r>
            <a:r>
              <a:rPr lang="id-ID" sz="4400" i="1" dirty="0" smtClean="0">
                <a:latin typeface="Arial Narrow" pitchFamily="34" charset="0"/>
              </a:rPr>
              <a:t>ommerce</a:t>
            </a:r>
            <a:r>
              <a:rPr lang="id-ID" sz="4400" dirty="0" smtClean="0">
                <a:latin typeface="Arial Narrow" pitchFamily="34" charset="0"/>
              </a:rPr>
              <a:t>) atau perdagangan secara elektronik adalah perdagangan yang dilakukan dengan memanfaa</a:t>
            </a:r>
            <a:r>
              <a:rPr lang="en-US" sz="4400" dirty="0" err="1" smtClean="0">
                <a:latin typeface="Arial Narrow" pitchFamily="34" charset="0"/>
              </a:rPr>
              <a:t>tk</a:t>
            </a:r>
            <a:r>
              <a:rPr lang="id-ID" sz="4400" dirty="0" smtClean="0">
                <a:latin typeface="Arial Narrow" pitchFamily="34" charset="0"/>
              </a:rPr>
              <a:t>an jaringan telekomunikasi terutama </a:t>
            </a:r>
            <a:r>
              <a:rPr lang="en-US" sz="4400" i="1" dirty="0" err="1" smtClean="0">
                <a:latin typeface="Arial Narrow" pitchFamily="34" charset="0"/>
              </a:rPr>
              <a:t>i</a:t>
            </a:r>
            <a:r>
              <a:rPr lang="id-ID" sz="4400" i="1" dirty="0" smtClean="0">
                <a:latin typeface="Arial Narrow" pitchFamily="34" charset="0"/>
              </a:rPr>
              <a:t>nternet</a:t>
            </a:r>
            <a:r>
              <a:rPr lang="id-ID" sz="4400" dirty="0" smtClean="0">
                <a:latin typeface="Arial Narrow" pitchFamily="34" charset="0"/>
              </a:rPr>
              <a:t>.</a:t>
            </a:r>
            <a:endParaRPr lang="en-US" sz="44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2. </a:t>
            </a:r>
            <a:r>
              <a:rPr lang="id-ID" sz="3600" b="1" i="1" dirty="0" smtClean="0">
                <a:solidFill>
                  <a:srgbClr val="FF0000"/>
                </a:solidFill>
              </a:rPr>
              <a:t>Internet  Banking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buNone/>
            </a:pPr>
            <a:r>
              <a:rPr lang="en-US" i="1" dirty="0" smtClean="0"/>
              <a:t>  </a:t>
            </a:r>
            <a:r>
              <a:rPr lang="en-US" sz="3800" i="1" dirty="0" smtClean="0">
                <a:latin typeface="Arial Narrow" pitchFamily="34" charset="0"/>
              </a:rPr>
              <a:t> </a:t>
            </a:r>
            <a:r>
              <a:rPr lang="id-ID" sz="4400" i="1" dirty="0" smtClean="0">
                <a:latin typeface="Arial Narrow" pitchFamily="34" charset="0"/>
              </a:rPr>
              <a:t>Internet  </a:t>
            </a:r>
            <a:r>
              <a:rPr lang="en-US" sz="4400" i="1" dirty="0" smtClean="0">
                <a:latin typeface="Arial Narrow" pitchFamily="34" charset="0"/>
              </a:rPr>
              <a:t>b</a:t>
            </a:r>
            <a:r>
              <a:rPr lang="id-ID" sz="4400" i="1" dirty="0" smtClean="0">
                <a:latin typeface="Arial Narrow" pitchFamily="34" charset="0"/>
              </a:rPr>
              <a:t>anking</a:t>
            </a:r>
            <a:r>
              <a:rPr lang="id-ID" sz="4400" dirty="0" smtClean="0">
                <a:latin typeface="Arial Narrow" pitchFamily="34" charset="0"/>
              </a:rPr>
              <a:t> sering kali juga dikenal dengan sebutan </a:t>
            </a:r>
            <a:r>
              <a:rPr lang="en-US" sz="4400" i="1" dirty="0" smtClean="0">
                <a:latin typeface="Arial Narrow" pitchFamily="34" charset="0"/>
              </a:rPr>
              <a:t>e</a:t>
            </a:r>
            <a:r>
              <a:rPr lang="id-ID" sz="4400" i="1" dirty="0" smtClean="0">
                <a:latin typeface="Arial Narrow" pitchFamily="34" charset="0"/>
              </a:rPr>
              <a:t>lectronic </a:t>
            </a:r>
            <a:r>
              <a:rPr lang="en-US" sz="4400" i="1" dirty="0" smtClean="0">
                <a:latin typeface="Arial Narrow" pitchFamily="34" charset="0"/>
              </a:rPr>
              <a:t>b</a:t>
            </a:r>
            <a:r>
              <a:rPr lang="id-ID" sz="4400" i="1" dirty="0" smtClean="0">
                <a:latin typeface="Arial Narrow" pitchFamily="34" charset="0"/>
              </a:rPr>
              <a:t>anking (</a:t>
            </a:r>
            <a:r>
              <a:rPr lang="en-US" sz="4400" i="1" dirty="0" smtClean="0">
                <a:latin typeface="Arial Narrow" pitchFamily="34" charset="0"/>
              </a:rPr>
              <a:t>e</a:t>
            </a:r>
            <a:r>
              <a:rPr lang="id-ID" sz="4400" i="1" dirty="0" smtClean="0">
                <a:latin typeface="Arial Narrow" pitchFamily="34" charset="0"/>
              </a:rPr>
              <a:t>-</a:t>
            </a:r>
            <a:r>
              <a:rPr lang="en-US" sz="4400" i="1" dirty="0" smtClean="0">
                <a:latin typeface="Arial Narrow" pitchFamily="34" charset="0"/>
              </a:rPr>
              <a:t>b</a:t>
            </a:r>
            <a:r>
              <a:rPr lang="id-ID" sz="4400" i="1" dirty="0" smtClean="0">
                <a:latin typeface="Arial Narrow" pitchFamily="34" charset="0"/>
              </a:rPr>
              <a:t>anking),  </a:t>
            </a:r>
            <a:r>
              <a:rPr lang="en-US" sz="4400" i="1" dirty="0" smtClean="0">
                <a:latin typeface="Arial Narrow" pitchFamily="34" charset="0"/>
              </a:rPr>
              <a:t>c</a:t>
            </a:r>
            <a:r>
              <a:rPr lang="id-ID" sz="4400" i="1" dirty="0" smtClean="0">
                <a:latin typeface="Arial Narrow" pitchFamily="34" charset="0"/>
              </a:rPr>
              <a:t>yberbanking, </a:t>
            </a:r>
            <a:r>
              <a:rPr lang="en-US" sz="4400" i="1" dirty="0" smtClean="0">
                <a:latin typeface="Arial Narrow" pitchFamily="34" charset="0"/>
              </a:rPr>
              <a:t>v</a:t>
            </a:r>
            <a:r>
              <a:rPr lang="id-ID" sz="4400" i="1" dirty="0" smtClean="0">
                <a:latin typeface="Arial Narrow" pitchFamily="34" charset="0"/>
              </a:rPr>
              <a:t>irtual </a:t>
            </a:r>
            <a:r>
              <a:rPr lang="en-US" sz="4400" i="1" dirty="0" smtClean="0">
                <a:latin typeface="Arial Narrow" pitchFamily="34" charset="0"/>
              </a:rPr>
              <a:t>b</a:t>
            </a:r>
            <a:r>
              <a:rPr lang="id-ID" sz="4400" i="1" dirty="0" smtClean="0">
                <a:latin typeface="Arial Narrow" pitchFamily="34" charset="0"/>
              </a:rPr>
              <a:t>anking, </a:t>
            </a:r>
            <a:r>
              <a:rPr lang="en-US" sz="4400" i="1" dirty="0" smtClean="0">
                <a:latin typeface="Arial Narrow" pitchFamily="34" charset="0"/>
              </a:rPr>
              <a:t>h</a:t>
            </a:r>
            <a:r>
              <a:rPr lang="id-ID" sz="4400" i="1" dirty="0" smtClean="0">
                <a:latin typeface="Arial Narrow" pitchFamily="34" charset="0"/>
              </a:rPr>
              <a:t>ome </a:t>
            </a:r>
            <a:r>
              <a:rPr lang="en-US" sz="4400" i="1" dirty="0" smtClean="0">
                <a:latin typeface="Arial Narrow" pitchFamily="34" charset="0"/>
              </a:rPr>
              <a:t>b</a:t>
            </a:r>
            <a:r>
              <a:rPr lang="id-ID" sz="4400" i="1" dirty="0" smtClean="0">
                <a:latin typeface="Arial Narrow" pitchFamily="34" charset="0"/>
              </a:rPr>
              <a:t>anking, dan </a:t>
            </a:r>
            <a:r>
              <a:rPr lang="en-US" sz="4400" i="1" dirty="0" smtClean="0">
                <a:latin typeface="Arial Narrow" pitchFamily="34" charset="0"/>
              </a:rPr>
              <a:t>o</a:t>
            </a:r>
            <a:r>
              <a:rPr lang="id-ID" sz="4400" i="1" dirty="0" smtClean="0">
                <a:latin typeface="Arial Narrow" pitchFamily="34" charset="0"/>
              </a:rPr>
              <a:t>nline </a:t>
            </a:r>
            <a:r>
              <a:rPr lang="en-US" sz="4400" i="1" dirty="0" smtClean="0">
                <a:latin typeface="Arial Narrow" pitchFamily="34" charset="0"/>
              </a:rPr>
              <a:t>b</a:t>
            </a:r>
            <a:r>
              <a:rPr lang="id-ID" sz="4400" i="1" dirty="0" smtClean="0">
                <a:latin typeface="Arial Narrow" pitchFamily="34" charset="0"/>
              </a:rPr>
              <a:t>anking</a:t>
            </a:r>
            <a:r>
              <a:rPr lang="id-ID" sz="4400" dirty="0" smtClean="0">
                <a:latin typeface="Arial Narrow" pitchFamily="34" charset="0"/>
              </a:rPr>
              <a:t>. </a:t>
            </a:r>
            <a:r>
              <a:rPr lang="id-ID" sz="4400" i="1" dirty="0" smtClean="0">
                <a:latin typeface="Arial Narrow" pitchFamily="34" charset="0"/>
              </a:rPr>
              <a:t>Internet </a:t>
            </a:r>
            <a:r>
              <a:rPr lang="id-ID" sz="4400" dirty="0" smtClean="0">
                <a:latin typeface="Arial Narrow" pitchFamily="34" charset="0"/>
              </a:rPr>
              <a:t> </a:t>
            </a:r>
            <a:r>
              <a:rPr lang="en-US" sz="4400" dirty="0" smtClean="0">
                <a:latin typeface="Arial Narrow" pitchFamily="34" charset="0"/>
              </a:rPr>
              <a:t>b</a:t>
            </a:r>
            <a:r>
              <a:rPr lang="id-ID" sz="4400" dirty="0" smtClean="0">
                <a:latin typeface="Arial Narrow" pitchFamily="34" charset="0"/>
              </a:rPr>
              <a:t>anking adalah aktivitas perbankan yang dilakukan dari rumah, kantor atau tempat-tempat lain dengan memanfaatkan </a:t>
            </a:r>
            <a:r>
              <a:rPr lang="en-US" sz="4400" i="1" dirty="0" smtClean="0">
                <a:latin typeface="Arial Narrow" pitchFamily="34" charset="0"/>
              </a:rPr>
              <a:t>internet</a:t>
            </a:r>
            <a:r>
              <a:rPr lang="id-ID" sz="4400" dirty="0" smtClean="0">
                <a:latin typeface="Arial Narrow" pitchFamily="34" charset="0"/>
              </a:rPr>
              <a:t>.</a:t>
            </a:r>
            <a:endParaRPr lang="en-US" sz="4400" dirty="0" smtClean="0">
              <a:latin typeface="Arial Narrow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3. E-Learning (</a:t>
            </a:r>
            <a:r>
              <a:rPr lang="id-ID" sz="3600" b="1" dirty="0" smtClean="0">
                <a:solidFill>
                  <a:srgbClr val="FF0000"/>
                </a:solidFill>
              </a:rPr>
              <a:t>Belajar Jarak Jauh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id-ID" sz="4500" dirty="0" smtClean="0">
                <a:latin typeface="Arial Narrow" pitchFamily="34" charset="0"/>
              </a:rPr>
              <a:t>Belajar jarak jauh </a:t>
            </a:r>
            <a:r>
              <a:rPr lang="en-US" sz="4500" dirty="0" err="1" smtClean="0">
                <a:latin typeface="Arial Narrow" pitchFamily="34" charset="0"/>
              </a:rPr>
              <a:t>yaitu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belajar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dengan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cara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siswa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dan</a:t>
            </a:r>
            <a:r>
              <a:rPr lang="en-US" sz="4500" dirty="0" smtClean="0">
                <a:latin typeface="Arial Narrow" pitchFamily="34" charset="0"/>
              </a:rPr>
              <a:t> guru </a:t>
            </a:r>
            <a:r>
              <a:rPr lang="en-US" sz="4500" dirty="0" err="1" smtClean="0">
                <a:latin typeface="Arial Narrow" pitchFamily="34" charset="0"/>
              </a:rPr>
              <a:t>tidak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bertatap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muka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langsung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dengan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cara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siswa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dikirimi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modul</a:t>
            </a:r>
            <a:r>
              <a:rPr lang="en-US" sz="4500" dirty="0" smtClean="0">
                <a:latin typeface="Arial Narrow" pitchFamily="34" charset="0"/>
              </a:rPr>
              <a:t> (</a:t>
            </a:r>
            <a:r>
              <a:rPr lang="en-US" sz="4500" dirty="0" err="1" smtClean="0">
                <a:latin typeface="Arial Narrow" pitchFamily="34" charset="0"/>
              </a:rPr>
              <a:t>materi</a:t>
            </a:r>
            <a:r>
              <a:rPr lang="en-US" sz="4500" dirty="0" smtClean="0">
                <a:latin typeface="Arial Narrow" pitchFamily="34" charset="0"/>
              </a:rPr>
              <a:t>) </a:t>
            </a:r>
            <a:r>
              <a:rPr lang="en-US" sz="4500" dirty="0" err="1" smtClean="0">
                <a:latin typeface="Arial Narrow" pitchFamily="34" charset="0"/>
              </a:rPr>
              <a:t>dan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diuji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pada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waktu</a:t>
            </a:r>
            <a:r>
              <a:rPr lang="en-US" sz="4500" dirty="0" smtClean="0">
                <a:latin typeface="Arial Narrow" pitchFamily="34" charset="0"/>
              </a:rPr>
              <a:t> yang </a:t>
            </a:r>
            <a:r>
              <a:rPr lang="en-US" sz="4500" dirty="0" err="1" smtClean="0">
                <a:latin typeface="Arial Narrow" pitchFamily="34" charset="0"/>
              </a:rPr>
              <a:t>telah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ditentukan</a:t>
            </a:r>
            <a:r>
              <a:rPr lang="en-US" sz="4500" dirty="0" smtClean="0">
                <a:latin typeface="Arial Narrow" pitchFamily="34" charset="0"/>
              </a:rPr>
              <a:t>. </a:t>
            </a:r>
            <a:r>
              <a:rPr lang="en-US" sz="4500" dirty="0" err="1" smtClean="0">
                <a:latin typeface="Arial Narrow" pitchFamily="34" charset="0"/>
              </a:rPr>
              <a:t>Melalui</a:t>
            </a:r>
            <a:r>
              <a:rPr lang="en-US" sz="4500" dirty="0" smtClean="0">
                <a:latin typeface="Arial Narrow" pitchFamily="34" charset="0"/>
              </a:rPr>
              <a:t> internet </a:t>
            </a:r>
            <a:r>
              <a:rPr lang="en-US" sz="4500" dirty="0" err="1" smtClean="0">
                <a:latin typeface="Arial Narrow" pitchFamily="34" charset="0"/>
              </a:rPr>
              <a:t>modul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dapat</a:t>
            </a:r>
            <a:r>
              <a:rPr lang="en-US" sz="4500" dirty="0" smtClean="0">
                <a:latin typeface="Arial Narrow" pitchFamily="34" charset="0"/>
              </a:rPr>
              <a:t> </a:t>
            </a:r>
            <a:r>
              <a:rPr lang="en-US" sz="4500" dirty="0" err="1" smtClean="0">
                <a:latin typeface="Arial Narrow" pitchFamily="34" charset="0"/>
              </a:rPr>
              <a:t>didownload</a:t>
            </a:r>
            <a:r>
              <a:rPr lang="en-US" sz="4500" dirty="0" smtClean="0">
                <a:latin typeface="Arial Narrow" pitchFamily="34" charset="0"/>
              </a:rPr>
              <a:t> (</a:t>
            </a:r>
            <a:r>
              <a:rPr lang="en-US" sz="4500" dirty="0" err="1" smtClean="0">
                <a:latin typeface="Arial Narrow" pitchFamily="34" charset="0"/>
              </a:rPr>
              <a:t>diunduh</a:t>
            </a:r>
            <a:r>
              <a:rPr lang="en-US" sz="45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4500" dirty="0" smtClean="0">
                <a:solidFill>
                  <a:srgbClr val="FF0000"/>
                </a:solidFill>
                <a:latin typeface="Arial Narrow" pitchFamily="34" charset="0"/>
              </a:rPr>
              <a:t>4. E-</a:t>
            </a:r>
            <a:r>
              <a:rPr lang="en-US" sz="4500" dirty="0" err="1" smtClean="0">
                <a:solidFill>
                  <a:srgbClr val="FF0000"/>
                </a:solidFill>
                <a:latin typeface="Arial Narrow" pitchFamily="34" charset="0"/>
              </a:rPr>
              <a:t>Govermen</a:t>
            </a:r>
            <a:r>
              <a:rPr lang="en-US" sz="4500" dirty="0" smtClean="0">
                <a:solidFill>
                  <a:srgbClr val="FF0000"/>
                </a:solidFill>
                <a:latin typeface="Arial Narrow" pitchFamily="34" charset="0"/>
              </a:rPr>
              <a:t> (</a:t>
            </a:r>
            <a:r>
              <a:rPr lang="en-US" sz="4500" dirty="0" err="1" smtClean="0">
                <a:solidFill>
                  <a:srgbClr val="FF0000"/>
                </a:solidFill>
                <a:latin typeface="Arial Narrow" pitchFamily="34" charset="0"/>
              </a:rPr>
              <a:t>kenegaraan</a:t>
            </a:r>
            <a:r>
              <a:rPr lang="en-US" sz="4500" dirty="0" smtClean="0">
                <a:solidFill>
                  <a:srgbClr val="FF0000"/>
                </a:solidFill>
                <a:latin typeface="Arial Narrow" pitchFamily="34" charset="0"/>
              </a:rPr>
              <a:t>), Dan lain-lain</a:t>
            </a:r>
            <a:endParaRPr lang="en-US" sz="45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(</a:t>
            </a:r>
            <a:r>
              <a:rPr lang="en-US" b="1" dirty="0" err="1" smtClean="0"/>
              <a:t>layanan</a:t>
            </a:r>
            <a:r>
              <a:rPr lang="en-US" b="1" dirty="0" smtClean="0"/>
              <a:t>)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i="1" dirty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World </a:t>
            </a:r>
            <a:r>
              <a:rPr lang="en-US" i="1" dirty="0">
                <a:solidFill>
                  <a:srgbClr val="FF0000"/>
                </a:solidFill>
              </a:rPr>
              <a:t>Wide Web  (WWW)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i="1" dirty="0" smtClean="0"/>
              <a:t>internet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(</a:t>
            </a:r>
            <a:r>
              <a:rPr lang="en-US" dirty="0" err="1" smtClean="0"/>
              <a:t>tex</a:t>
            </a:r>
            <a:r>
              <a:rPr lang="en-US" dirty="0" smtClean="0"/>
              <a:t>, </a:t>
            </a:r>
            <a:r>
              <a:rPr lang="en-US" dirty="0" err="1" smtClean="0"/>
              <a:t>foto</a:t>
            </a:r>
            <a:r>
              <a:rPr lang="en-US" dirty="0" smtClean="0"/>
              <a:t>, video </a:t>
            </a:r>
            <a:r>
              <a:rPr lang="en-US" dirty="0" err="1" smtClean="0"/>
              <a:t>dll</a:t>
            </a:r>
            <a:r>
              <a:rPr lang="en-US" dirty="0" smtClean="0"/>
              <a:t>), transfer </a:t>
            </a:r>
            <a:r>
              <a:rPr lang="en-US" dirty="0" err="1" smtClean="0"/>
              <a:t>berbagai</a:t>
            </a:r>
            <a:r>
              <a:rPr lang="en-US" dirty="0" smtClean="0"/>
              <a:t> data </a:t>
            </a:r>
            <a:r>
              <a:rPr lang="en-US" dirty="0" err="1" smtClean="0"/>
              <a:t>maupun</a:t>
            </a:r>
            <a:r>
              <a:rPr lang="en-US" dirty="0" smtClean="0"/>
              <a:t> file</a:t>
            </a:r>
          </a:p>
          <a:p>
            <a:pPr marL="514350" indent="-514350">
              <a:buNone/>
            </a:pPr>
            <a:r>
              <a:rPr lang="en-US" i="1" dirty="0" smtClean="0"/>
              <a:t>2.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id-ID" i="1" dirty="0" smtClean="0">
                <a:solidFill>
                  <a:srgbClr val="FF0000"/>
                </a:solidFill>
              </a:rPr>
              <a:t>Electronic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id-ID" i="1" dirty="0" smtClean="0">
                <a:solidFill>
                  <a:srgbClr val="FF0000"/>
                </a:solidFill>
              </a:rPr>
              <a:t>ail</a:t>
            </a:r>
            <a:r>
              <a:rPr lang="id-ID" dirty="0" smtClean="0">
                <a:solidFill>
                  <a:srgbClr val="FF0000"/>
                </a:solidFill>
              </a:rPr>
              <a:t> (</a:t>
            </a:r>
            <a:r>
              <a:rPr lang="id-ID" i="1" dirty="0" smtClean="0">
                <a:solidFill>
                  <a:srgbClr val="FF0000"/>
                </a:solidFill>
              </a:rPr>
              <a:t>E-mail</a:t>
            </a:r>
            <a:r>
              <a:rPr lang="id-ID" dirty="0" smtClean="0">
                <a:solidFill>
                  <a:srgbClr val="FF0000"/>
                </a:solidFill>
              </a:rPr>
              <a:t>)</a:t>
            </a:r>
            <a:r>
              <a:rPr lang="id-ID" dirty="0" smtClean="0"/>
              <a:t> adalah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menyurat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643578"/>
          </a:xfrm>
        </p:spPr>
        <p:txBody>
          <a:bodyPr>
            <a:normAutofit/>
          </a:bodyPr>
          <a:lstStyle/>
          <a:p>
            <a:pPr algn="l"/>
            <a:r>
              <a:rPr lang="en-US" sz="5000" dirty="0" smtClean="0"/>
              <a:t>3. </a:t>
            </a:r>
            <a:r>
              <a:rPr lang="id-ID" sz="5000" i="1" dirty="0">
                <a:solidFill>
                  <a:srgbClr val="FF0000"/>
                </a:solidFill>
              </a:rPr>
              <a:t>Mailing </a:t>
            </a:r>
            <a:r>
              <a:rPr lang="en-US" sz="5000" i="1" dirty="0">
                <a:solidFill>
                  <a:srgbClr val="FF0000"/>
                </a:solidFill>
              </a:rPr>
              <a:t>l</a:t>
            </a:r>
            <a:r>
              <a:rPr lang="id-ID" sz="5000" i="1" dirty="0">
                <a:solidFill>
                  <a:srgbClr val="FF0000"/>
                </a:solidFill>
              </a:rPr>
              <a:t>ist</a:t>
            </a:r>
            <a:r>
              <a:rPr lang="id-ID" sz="5000" dirty="0"/>
              <a:t> atau sering juga disebut </a:t>
            </a:r>
            <a:r>
              <a:rPr lang="id-ID" sz="5000" i="1" dirty="0"/>
              <a:t>milis</a:t>
            </a:r>
            <a:r>
              <a:rPr lang="id-ID" sz="5000" dirty="0"/>
              <a:t> adalah aplikasi </a:t>
            </a:r>
            <a:r>
              <a:rPr lang="en-US" sz="5000" i="1" dirty="0"/>
              <a:t>internet </a:t>
            </a:r>
            <a:r>
              <a:rPr lang="id-ID" sz="5000" dirty="0"/>
              <a:t> yang digunakan sebagai sarana diskusi atau bertukar informasi dalam satu kelompok </a:t>
            </a:r>
            <a:r>
              <a:rPr lang="en-US" sz="5000" dirty="0" smtClean="0"/>
              <a:t>(</a:t>
            </a:r>
            <a:r>
              <a:rPr lang="en-US" sz="5000" dirty="0" err="1" smtClean="0"/>
              <a:t>grup</a:t>
            </a:r>
            <a:r>
              <a:rPr lang="en-US" sz="5000" dirty="0" smtClean="0"/>
              <a:t>) </a:t>
            </a:r>
            <a:r>
              <a:rPr lang="id-ID" sz="5000" dirty="0" smtClean="0"/>
              <a:t>melalui </a:t>
            </a:r>
            <a:r>
              <a:rPr lang="id-ID" sz="5000" i="1" dirty="0"/>
              <a:t>e-mail</a:t>
            </a:r>
            <a:r>
              <a:rPr lang="id-ID" sz="5000" dirty="0"/>
              <a:t>.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en-US" i="1" dirty="0" smtClean="0"/>
              <a:t>4.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id-ID" i="1" dirty="0" smtClean="0">
                <a:solidFill>
                  <a:srgbClr val="FF0000"/>
                </a:solidFill>
              </a:rPr>
              <a:t>ewsgroup</a:t>
            </a:r>
            <a:r>
              <a:rPr lang="id-ID" dirty="0" smtClean="0"/>
              <a:t> </a:t>
            </a:r>
            <a:r>
              <a:rPr lang="id-ID" dirty="0"/>
              <a:t>adalah forum perbincangan, atau boleh dibayangkan sebagai suatu tempat di mana terdapat ruangan-ruangan perbincangan yang unik, dan tiap-tiap ruangan mempunyai topik perbincangan yang berbeda.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en-US" i="1" dirty="0" smtClean="0"/>
              <a:t>5. </a:t>
            </a:r>
            <a:r>
              <a:rPr lang="id-ID" i="1" dirty="0" smtClean="0">
                <a:solidFill>
                  <a:srgbClr val="FF0000"/>
                </a:solidFill>
              </a:rPr>
              <a:t>Internet  </a:t>
            </a:r>
            <a:r>
              <a:rPr lang="id-ID" i="1" dirty="0">
                <a:solidFill>
                  <a:srgbClr val="FF0000"/>
                </a:solidFill>
              </a:rPr>
              <a:t>Relay Chat</a:t>
            </a:r>
            <a:r>
              <a:rPr lang="id-ID" b="1" dirty="0">
                <a:solidFill>
                  <a:srgbClr val="FF0000"/>
                </a:solidFill>
              </a:rPr>
              <a:t> (IRC)</a:t>
            </a:r>
            <a:r>
              <a:rPr lang="id-ID" b="1" dirty="0"/>
              <a:t> </a:t>
            </a:r>
            <a:r>
              <a:rPr lang="id-ID" dirty="0"/>
              <a:t>adalah aplikasi </a:t>
            </a:r>
            <a:r>
              <a:rPr lang="en-US" i="1" dirty="0"/>
              <a:t>internet </a:t>
            </a:r>
            <a:r>
              <a:rPr lang="id-ID" dirty="0"/>
              <a:t> yang digunakan untuk bercakap-cakap di </a:t>
            </a:r>
            <a:r>
              <a:rPr lang="en-US" i="1" dirty="0" smtClean="0"/>
              <a:t>internet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</a:t>
            </a:r>
            <a:r>
              <a:rPr lang="en-US" i="1" dirty="0" err="1" smtClean="0"/>
              <a:t>mengetik</a:t>
            </a:r>
            <a:r>
              <a:rPr lang="en-US" i="1" dirty="0" smtClean="0"/>
              <a:t> </a:t>
            </a:r>
            <a:r>
              <a:rPr lang="id-ID" dirty="0"/>
              <a:t>. Bercakap-cakap di </a:t>
            </a:r>
            <a:r>
              <a:rPr lang="en-US" i="1" dirty="0"/>
              <a:t>internet </a:t>
            </a:r>
            <a:r>
              <a:rPr lang="id-ID" dirty="0"/>
              <a:t> dikenal dengan istilah </a:t>
            </a:r>
            <a:r>
              <a:rPr lang="id-ID" i="1" dirty="0"/>
              <a:t>chatting</a:t>
            </a:r>
            <a:r>
              <a:rPr lang="id-ID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500594"/>
          </a:xfrm>
        </p:spPr>
        <p:txBody>
          <a:bodyPr>
            <a:normAutofit fontScale="90000"/>
          </a:bodyPr>
          <a:lstStyle/>
          <a:p>
            <a:pPr algn="l"/>
            <a:r>
              <a:rPr lang="en-US" i="1" dirty="0" smtClean="0"/>
              <a:t>6. </a:t>
            </a:r>
            <a:r>
              <a:rPr lang="id-ID" i="1" dirty="0" smtClean="0">
                <a:solidFill>
                  <a:srgbClr val="FF0000"/>
                </a:solidFill>
              </a:rPr>
              <a:t>File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id-ID" i="1" dirty="0">
                <a:solidFill>
                  <a:srgbClr val="FF0000"/>
                </a:solidFill>
              </a:rPr>
              <a:t>ran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id-ID" i="1" dirty="0">
                <a:solidFill>
                  <a:srgbClr val="FF0000"/>
                </a:solidFill>
              </a:rPr>
              <a:t>fer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id-ID" i="1" dirty="0">
                <a:solidFill>
                  <a:srgbClr val="FF0000"/>
                </a:solidFill>
              </a:rPr>
              <a:t>rotocol</a:t>
            </a:r>
            <a:r>
              <a:rPr lang="id-ID" dirty="0"/>
              <a:t> yang disingkat dengan </a:t>
            </a:r>
            <a:r>
              <a:rPr lang="id-ID" dirty="0">
                <a:solidFill>
                  <a:srgbClr val="FF0000"/>
                </a:solidFill>
              </a:rPr>
              <a:t>FTP </a:t>
            </a:r>
            <a:r>
              <a:rPr lang="id-ID" dirty="0"/>
              <a:t>adalah aplikasi </a:t>
            </a:r>
            <a:r>
              <a:rPr lang="en-US" i="1" dirty="0"/>
              <a:t>internet </a:t>
            </a:r>
            <a:r>
              <a:rPr lang="id-ID" dirty="0"/>
              <a:t> yang di gunakan untuk mengirimkan atau mengambil </a:t>
            </a:r>
            <a:r>
              <a:rPr lang="id-ID" i="1" dirty="0"/>
              <a:t>file</a:t>
            </a:r>
            <a:r>
              <a:rPr lang="id-ID" dirty="0"/>
              <a:t> ke atau dari sebuah komputer lain.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id-ID" sz="3600" dirty="0" smtClean="0">
                <a:latin typeface="Arial Narrow" pitchFamily="34" charset="0"/>
              </a:rPr>
              <a:t>Berdasarkan </a:t>
            </a:r>
            <a:r>
              <a:rPr lang="id-ID" sz="3600" dirty="0">
                <a:latin typeface="Arial Narrow" pitchFamily="34" charset="0"/>
              </a:rPr>
              <a:t>teknologi yang digunakan dan lingkup area geografi, secara umum sistem jaringan komputer dapat digolongkan </a:t>
            </a:r>
            <a:r>
              <a:rPr lang="id-ID" sz="3600" dirty="0" smtClean="0">
                <a:latin typeface="Arial Narrow" pitchFamily="34" charset="0"/>
              </a:rPr>
              <a:t>sebagai berikut</a:t>
            </a:r>
            <a:r>
              <a:rPr lang="en-US" sz="3600" dirty="0" smtClean="0">
                <a:latin typeface="Arial Narrow" pitchFamily="34" charset="0"/>
              </a:rPr>
              <a:t>.</a:t>
            </a:r>
            <a:br>
              <a:rPr lang="en-US" sz="3600" dirty="0" smtClean="0">
                <a:latin typeface="Arial Narrow" pitchFamily="34" charset="0"/>
              </a:rPr>
            </a:br>
            <a:r>
              <a:rPr lang="id-ID" sz="3600" dirty="0" smtClean="0">
                <a:latin typeface="Arial Narrow" pitchFamily="34" charset="0"/>
              </a:rPr>
              <a:t> 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357166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K</a:t>
            </a:r>
            <a:r>
              <a:rPr lang="id-ID" sz="4000" b="1" dirty="0" smtClean="0">
                <a:solidFill>
                  <a:srgbClr val="FF0000"/>
                </a:solidFill>
                <a:latin typeface="Arial Narrow" pitchFamily="34" charset="0"/>
              </a:rPr>
              <a:t>oneksi pada sistem jaringan </a:t>
            </a:r>
            <a:r>
              <a:rPr lang="en-US" sz="4000" b="1" i="1" dirty="0" err="1" smtClean="0">
                <a:solidFill>
                  <a:srgbClr val="FF0000"/>
                </a:solidFill>
                <a:latin typeface="Arial Narrow" pitchFamily="34" charset="0"/>
              </a:rPr>
              <a:t>i</a:t>
            </a:r>
            <a:r>
              <a:rPr lang="id-ID" sz="4000" b="1" i="1" dirty="0" smtClean="0">
                <a:solidFill>
                  <a:srgbClr val="FF0000"/>
                </a:solidFill>
                <a:latin typeface="Arial Narrow" pitchFamily="34" charset="0"/>
              </a:rPr>
              <a:t>nterne</a:t>
            </a:r>
            <a:r>
              <a:rPr lang="en-US" sz="4000" b="1" i="1" dirty="0" smtClean="0">
                <a:solidFill>
                  <a:srgbClr val="FF0000"/>
                </a:solidFill>
                <a:latin typeface="Arial Narrow" pitchFamily="34" charset="0"/>
              </a:rPr>
              <a:t>t</a:t>
            </a:r>
            <a:r>
              <a:rPr lang="id-ID" sz="4000" b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685534"/>
            <a:ext cx="87154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latin typeface="Arial Narrow" pitchFamily="34" charset="0"/>
              </a:rPr>
              <a:t>1. </a:t>
            </a:r>
            <a:r>
              <a:rPr lang="id-ID" sz="3800" dirty="0" smtClean="0">
                <a:solidFill>
                  <a:srgbClr val="FF0000"/>
                </a:solidFill>
                <a:latin typeface="Arial Narrow" pitchFamily="34" charset="0"/>
              </a:rPr>
              <a:t>Jaringan  jenis LAN </a:t>
            </a:r>
            <a:r>
              <a:rPr lang="id-ID" sz="3800" dirty="0" smtClean="0">
                <a:latin typeface="Arial Narrow" pitchFamily="34" charset="0"/>
              </a:rPr>
              <a:t>biasanya </a:t>
            </a:r>
            <a:r>
              <a:rPr lang="en-US" sz="3800" dirty="0" err="1" smtClean="0">
                <a:latin typeface="Arial Narrow" pitchFamily="34" charset="0"/>
              </a:rPr>
              <a:t>digunakan</a:t>
            </a:r>
            <a:r>
              <a:rPr lang="en-US" sz="3800" dirty="0" smtClean="0">
                <a:latin typeface="Arial Narrow" pitchFamily="34" charset="0"/>
              </a:rPr>
              <a:t> </a:t>
            </a:r>
            <a:r>
              <a:rPr lang="id-ID" sz="3800" dirty="0" smtClean="0">
                <a:latin typeface="Arial Narrow" pitchFamily="34" charset="0"/>
              </a:rPr>
              <a:t>untuk </a:t>
            </a:r>
            <a:r>
              <a:rPr lang="en-US" sz="3800" dirty="0" smtClean="0">
                <a:latin typeface="Arial Narrow" pitchFamily="34" charset="0"/>
              </a:rPr>
              <a:t>area </a:t>
            </a:r>
            <a:r>
              <a:rPr lang="en-US" sz="3800" dirty="0" err="1" smtClean="0">
                <a:latin typeface="Arial Narrow" pitchFamily="34" charset="0"/>
              </a:rPr>
              <a:t>atau</a:t>
            </a:r>
            <a:r>
              <a:rPr lang="en-US" sz="3800" dirty="0" smtClean="0">
                <a:latin typeface="Arial Narrow" pitchFamily="34" charset="0"/>
              </a:rPr>
              <a:t> </a:t>
            </a:r>
            <a:r>
              <a:rPr lang="en-US" sz="3800" dirty="0" err="1" smtClean="0">
                <a:latin typeface="Arial Narrow" pitchFamily="34" charset="0"/>
              </a:rPr>
              <a:t>wilayah</a:t>
            </a:r>
            <a:r>
              <a:rPr lang="en-US" sz="3800" dirty="0" smtClean="0">
                <a:latin typeface="Arial Narrow" pitchFamily="34" charset="0"/>
              </a:rPr>
              <a:t> </a:t>
            </a:r>
            <a:r>
              <a:rPr lang="id-ID" sz="3800" dirty="0" smtClean="0">
                <a:latin typeface="Arial Narrow" pitchFamily="34" charset="0"/>
              </a:rPr>
              <a:t>yang kecil misalnya jaringan  pada sebuah bangunan, sekolah, unit lembaga atau kampus. Fungsi LAN sebagai satu jaringan  yang menghubungkan sejumlah komputer yang berada dalam kawasan  tertentu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>2.</a:t>
            </a:r>
            <a:r>
              <a:rPr lang="en-US" i="1" dirty="0" smtClean="0"/>
              <a:t> </a:t>
            </a:r>
            <a:r>
              <a:rPr lang="id-ID" i="1" dirty="0" smtClean="0">
                <a:solidFill>
                  <a:srgbClr val="FF0000"/>
                </a:solidFill>
              </a:rPr>
              <a:t>Metropolitan </a:t>
            </a:r>
            <a:r>
              <a:rPr lang="id-ID" i="1" dirty="0">
                <a:solidFill>
                  <a:srgbClr val="FF0000"/>
                </a:solidFill>
              </a:rPr>
              <a:t>Area Network</a:t>
            </a:r>
            <a:r>
              <a:rPr lang="id-ID" dirty="0">
                <a:solidFill>
                  <a:srgbClr val="FF0000"/>
                </a:solidFill>
              </a:rPr>
              <a:t> ( MAN )</a:t>
            </a:r>
            <a:r>
              <a:rPr lang="en-US" dirty="0"/>
              <a:t/>
            </a:r>
            <a:br>
              <a:rPr lang="en-US" dirty="0"/>
            </a:br>
            <a:r>
              <a:rPr lang="nl-NL" dirty="0"/>
              <a:t>Jaringan  kawasan metropolitan </a:t>
            </a:r>
            <a:r>
              <a:rPr lang="nl-NL" i="1" dirty="0"/>
              <a:t>(metropolitan area </a:t>
            </a:r>
            <a:r>
              <a:rPr lang="nl-NL" i="1" dirty="0" smtClean="0"/>
              <a:t>network / MAN</a:t>
            </a:r>
            <a:r>
              <a:rPr lang="nl-NL" i="1" dirty="0"/>
              <a:t>)</a:t>
            </a:r>
            <a:r>
              <a:rPr lang="nl-NL" dirty="0"/>
              <a:t>  lazimnya  melingkupi kawasan yang lebih luas dibanding dengan LAN. Jaringan  MAN biasanya dioperasikan di bandara-bandara, gabungan beberapa buah sekolah ataupun di sebuah daerah.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3. </a:t>
            </a:r>
            <a:r>
              <a:rPr lang="id-ID" b="1" i="1" dirty="0" smtClean="0">
                <a:solidFill>
                  <a:srgbClr val="FF0000"/>
                </a:solidFill>
              </a:rPr>
              <a:t>Wide </a:t>
            </a:r>
            <a:r>
              <a:rPr lang="id-ID" b="1" i="1" dirty="0">
                <a:solidFill>
                  <a:srgbClr val="FF0000"/>
                </a:solidFill>
              </a:rPr>
              <a:t>Area Network</a:t>
            </a:r>
            <a:r>
              <a:rPr lang="id-ID" b="1" dirty="0">
                <a:solidFill>
                  <a:srgbClr val="FF0000"/>
                </a:solidFill>
              </a:rPr>
              <a:t> (WAN)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id-ID" dirty="0"/>
              <a:t>Jaringan  </a:t>
            </a:r>
            <a:r>
              <a:rPr lang="en-US" dirty="0"/>
              <a:t>k</a:t>
            </a:r>
            <a:r>
              <a:rPr lang="id-ID" dirty="0"/>
              <a:t>awasan </a:t>
            </a:r>
            <a:r>
              <a:rPr lang="en-US" dirty="0"/>
              <a:t>l</a:t>
            </a:r>
            <a:r>
              <a:rPr lang="id-ID" dirty="0"/>
              <a:t>uas </a:t>
            </a:r>
            <a:r>
              <a:rPr lang="id-ID" i="1" dirty="0"/>
              <a:t>(</a:t>
            </a:r>
            <a:r>
              <a:rPr lang="en-US" i="1" dirty="0"/>
              <a:t>w</a:t>
            </a:r>
            <a:r>
              <a:rPr lang="id-ID" i="1" dirty="0"/>
              <a:t>ide </a:t>
            </a:r>
            <a:r>
              <a:rPr lang="en-US" i="1" dirty="0"/>
              <a:t>a</a:t>
            </a:r>
            <a:r>
              <a:rPr lang="id-ID" i="1" dirty="0"/>
              <a:t>rea </a:t>
            </a:r>
            <a:r>
              <a:rPr lang="en-US" i="1" dirty="0"/>
              <a:t>n</a:t>
            </a:r>
            <a:r>
              <a:rPr lang="id-ID" i="1" dirty="0"/>
              <a:t>etwork/WAN)</a:t>
            </a:r>
            <a:r>
              <a:rPr lang="id-ID" dirty="0"/>
              <a:t> menghubungkan komputer  pada suatu kawasan yang lebih luas secara geografi, contoh menghubungkan Florida, Amerika Serikat dengan dunia.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60"/>
                <a:gridCol w="315914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Narrow" pitchFamily="34" charset="0"/>
                        </a:rPr>
                        <a:t>NO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MATERI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NO SLIDE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1.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INDIKATOR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 Narrow" pitchFamily="34" charset="0"/>
                          <a:hlinkClick r:id="rId2" action="ppaction://hlinksldjump"/>
                        </a:rPr>
                        <a:t>3</a:t>
                      </a:r>
                      <a:endParaRPr lang="en-US" sz="4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1.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PEMBELAJARAN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 Narrow" pitchFamily="34" charset="0"/>
                          <a:hlinkClick r:id="rId3" action="ppaction://hlinksldjump"/>
                        </a:rPr>
                        <a:t>4</a:t>
                      </a:r>
                      <a:endParaRPr lang="en-US" sz="4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2.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RESUME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3.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 Narrow" pitchFamily="34" charset="0"/>
                        </a:rPr>
                        <a:t>SOAL</a:t>
                      </a:r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hlinkClick r:id="rId4" action="ppaction://hlinkpres?slideindex=1&amp;slidetitle="/>
                        </a:rPr>
                        <a:t>39</a:t>
                      </a:r>
                      <a:endParaRPr lang="en-US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714488"/>
            <a:ext cx="75724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i="1" dirty="0" smtClean="0"/>
              <a:t>Internet </a:t>
            </a:r>
            <a:r>
              <a:rPr lang="id-ID" sz="4000" dirty="0" smtClean="0"/>
              <a:t> Service Provider (ISP)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id-ID" sz="4000" dirty="0" smtClean="0"/>
              <a:t> perusahan </a:t>
            </a:r>
            <a:r>
              <a:rPr lang="en-US" sz="4000" dirty="0" smtClean="0"/>
              <a:t>yang </a:t>
            </a:r>
            <a:r>
              <a:rPr lang="id-ID" sz="4000" dirty="0" smtClean="0"/>
              <a:t>menjual jasa layanan koneksi ke </a:t>
            </a:r>
            <a:r>
              <a:rPr lang="en-US" sz="4000" i="1" dirty="0" err="1" smtClean="0"/>
              <a:t>i</a:t>
            </a:r>
            <a:r>
              <a:rPr lang="id-ID" sz="4000" i="1" dirty="0" smtClean="0"/>
              <a:t>nternet</a:t>
            </a:r>
            <a:r>
              <a:rPr lang="id-ID" sz="4000" dirty="0" smtClean="0"/>
              <a:t>. </a:t>
            </a:r>
            <a:endParaRPr lang="en-US" sz="4000" dirty="0" smtClean="0"/>
          </a:p>
          <a:p>
            <a:r>
              <a:rPr lang="en-US" sz="4000" dirty="0" err="1" smtClean="0"/>
              <a:t>Contoh</a:t>
            </a:r>
            <a:r>
              <a:rPr lang="en-US" sz="4000" dirty="0" smtClean="0"/>
              <a:t> : </a:t>
            </a:r>
            <a:r>
              <a:rPr lang="en-US" sz="4000" dirty="0" err="1" smtClean="0"/>
              <a:t>Telkomnet</a:t>
            </a:r>
            <a:r>
              <a:rPr lang="en-US" sz="4000" dirty="0" smtClean="0"/>
              <a:t> (</a:t>
            </a:r>
            <a:r>
              <a:rPr lang="en-US" sz="4000" dirty="0" err="1" smtClean="0"/>
              <a:t>kabel</a:t>
            </a:r>
            <a:r>
              <a:rPr lang="en-US" sz="4000" dirty="0" smtClean="0"/>
              <a:t>), Telkom Flexi (GPRS), </a:t>
            </a:r>
            <a:r>
              <a:rPr lang="en-US" sz="4000" dirty="0" err="1" smtClean="0"/>
              <a:t>Simpati</a:t>
            </a:r>
            <a:r>
              <a:rPr lang="en-US" sz="4000" dirty="0" smtClean="0"/>
              <a:t> (GSM), </a:t>
            </a:r>
            <a:r>
              <a:rPr lang="en-US" sz="4000" dirty="0" err="1" smtClean="0"/>
              <a:t>dll</a:t>
            </a:r>
            <a:endParaRPr lang="en-US" sz="4000" dirty="0"/>
          </a:p>
        </p:txBody>
      </p:sp>
      <p:grpSp>
        <p:nvGrpSpPr>
          <p:cNvPr id="2" name="Group 2"/>
          <p:cNvGrpSpPr>
            <a:grpSpLocks noGrp="1"/>
          </p:cNvGrpSpPr>
          <p:nvPr>
            <p:ph type="title"/>
          </p:nvPr>
        </p:nvGrpSpPr>
        <p:grpSpPr bwMode="auto">
          <a:xfrm>
            <a:off x="457200" y="704850"/>
            <a:ext cx="8229600" cy="1143000"/>
            <a:chOff x="2021" y="2639"/>
            <a:chExt cx="4729" cy="672"/>
          </a:xfrm>
        </p:grpSpPr>
        <p:sp>
          <p:nvSpPr>
            <p:cNvPr id="1027" name="WordArt 3"/>
            <p:cNvSpPr>
              <a:spLocks noChangeArrowheads="1" noChangeShapeType="1" noTextEdit="1"/>
            </p:cNvSpPr>
            <p:nvPr/>
          </p:nvSpPr>
          <p:spPr bwMode="auto">
            <a:xfrm>
              <a:off x="2648" y="2761"/>
              <a:ext cx="4102" cy="5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200" kern="10" spc="0" dirty="0" err="1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00FF"/>
                      </a:gs>
                      <a:gs pos="5000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Jaringan</a:t>
              </a:r>
              <a:r>
                <a:rPr lang="en-US" sz="3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00FF"/>
                      </a:gs>
                      <a:gs pos="5000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 Internet</a:t>
              </a:r>
              <a:endParaRPr lang="en-US" sz="32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50000">
                      <a:srgbClr val="0000FF">
                        <a:gamma/>
                        <a:shade val="46275"/>
                        <a:invGamma/>
                      </a:srgbClr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endParaRPr>
            </a:p>
          </p:txBody>
        </p:sp>
        <p:sp>
          <p:nvSpPr>
            <p:cNvPr id="102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021" y="2639"/>
              <a:ext cx="431" cy="61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rtl="0"/>
              <a:r>
                <a:rPr lang="en-US" sz="3600" kern="10" spc="0" dirty="0" smtClean="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Impact"/>
                </a:rPr>
                <a:t>II.</a:t>
              </a:r>
              <a:endParaRPr lang="en-US" sz="3600" kern="10" spc="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ISP (</a:t>
            </a:r>
            <a:r>
              <a:rPr lang="id-ID" b="1" i="1" dirty="0" smtClean="0">
                <a:solidFill>
                  <a:srgbClr val="FF0000"/>
                </a:solidFill>
              </a:rPr>
              <a:t>Internet Service Provider</a:t>
            </a:r>
            <a:r>
              <a:rPr lang="id-ID" b="1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id-ID" sz="3600" dirty="0" smtClean="0"/>
              <a:t>ISP </a:t>
            </a:r>
            <a:r>
              <a:rPr lang="id-ID" sz="3600" dirty="0"/>
              <a:t>adalah perusahaan yang berfungsi sebagai penyedia jasa layanan koneksi ke </a:t>
            </a:r>
            <a:r>
              <a:rPr lang="id-ID" sz="3600" i="1" dirty="0"/>
              <a:t>internet</a:t>
            </a:r>
            <a:r>
              <a:rPr lang="id-ID" sz="3600" dirty="0"/>
              <a:t>. 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/>
              <a:t>Anda</a:t>
            </a:r>
            <a:r>
              <a:rPr lang="en-US" sz="3600" dirty="0"/>
              <a:t>  </a:t>
            </a:r>
            <a:r>
              <a:rPr lang="en-US" sz="3600" dirty="0" err="1"/>
              <a:t>ingin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Anda</a:t>
            </a:r>
            <a:r>
              <a:rPr lang="en-US" sz="3600" dirty="0"/>
              <a:t>  </a:t>
            </a:r>
            <a:r>
              <a:rPr lang="en-US" sz="3600" dirty="0" err="1"/>
              <a:t>terhubung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i="1" dirty="0"/>
              <a:t>internet</a:t>
            </a:r>
            <a:r>
              <a:rPr lang="en-US" sz="3600" dirty="0"/>
              <a:t>, </a:t>
            </a:r>
            <a:r>
              <a:rPr lang="en-US" sz="3600" dirty="0" err="1"/>
              <a:t>Anda</a:t>
            </a:r>
            <a:r>
              <a:rPr lang="en-US" sz="3600" dirty="0"/>
              <a:t> 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menghubungkan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Anda</a:t>
            </a:r>
            <a:r>
              <a:rPr lang="en-US" sz="3600" dirty="0"/>
              <a:t> 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ISP.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ISP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09"/>
          </a:xfrm>
        </p:spPr>
        <p:txBody>
          <a:bodyPr>
            <a:normAutofit/>
          </a:bodyPr>
          <a:lstStyle/>
          <a:p>
            <a:pPr lvl="1"/>
            <a:r>
              <a:rPr lang="en-US" sz="4000" i="1" dirty="0" err="1" smtClean="0"/>
              <a:t>banndwidth</a:t>
            </a:r>
            <a:r>
              <a:rPr lang="en-US" sz="4000" dirty="0" smtClean="0"/>
              <a:t> yang </a:t>
            </a:r>
            <a:r>
              <a:rPr lang="en-US" sz="4000" dirty="0" err="1" smtClean="0"/>
              <a:t>lebar</a:t>
            </a:r>
            <a:endParaRPr lang="en-US" sz="4000" dirty="0" smtClean="0"/>
          </a:p>
          <a:p>
            <a:pPr lvl="1"/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teknologi</a:t>
            </a:r>
            <a:r>
              <a:rPr lang="en-US" sz="4000" dirty="0" smtClean="0"/>
              <a:t> </a:t>
            </a:r>
            <a:r>
              <a:rPr lang="en-US" sz="4000" dirty="0" err="1" smtClean="0"/>
              <a:t>komprensi</a:t>
            </a:r>
            <a:r>
              <a:rPr lang="en-US" sz="4000" dirty="0" smtClean="0"/>
              <a:t> data</a:t>
            </a:r>
          </a:p>
          <a:p>
            <a:pPr lvl="1"/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i="1" dirty="0" smtClean="0"/>
              <a:t>server proxy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342900" lvl="1" indent="-342900">
              <a:buNone/>
            </a:pPr>
            <a:r>
              <a:rPr lang="id-ID" sz="4400" i="1" dirty="0" smtClean="0">
                <a:solidFill>
                  <a:srgbClr val="FF0000"/>
                </a:solidFill>
              </a:rPr>
              <a:t>Bandwidth</a:t>
            </a:r>
            <a:r>
              <a:rPr lang="id-ID" sz="4400" dirty="0" smtClean="0"/>
              <a:t> adalah lebar saluran data yang dilewati secara bersama-sama oleh data-data yang di transfer. </a:t>
            </a:r>
            <a:endParaRPr lang="en-US" sz="4400" dirty="0" smtClean="0"/>
          </a:p>
          <a:p>
            <a:pPr marL="342900" lvl="1" indent="-342900">
              <a:buNone/>
            </a:pPr>
            <a:r>
              <a:rPr lang="id-ID" sz="4400" i="1" dirty="0" smtClean="0"/>
              <a:t>Bandwidth</a:t>
            </a:r>
            <a:r>
              <a:rPr lang="id-ID" sz="4400" dirty="0" smtClean="0"/>
              <a:t> dapat di</a:t>
            </a:r>
            <a:r>
              <a:rPr lang="en-US" sz="4400" dirty="0" err="1" smtClean="0"/>
              <a:t>umpama</a:t>
            </a:r>
            <a:r>
              <a:rPr lang="id-ID" sz="4400" dirty="0" smtClean="0"/>
              <a:t>kan sebagai sebuah jalan yang dilewati kendaraan secara bersamaan.</a:t>
            </a:r>
            <a:endParaRPr lang="en-US" sz="4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Program </a:t>
            </a:r>
            <a:r>
              <a:rPr lang="en-US" b="1" i="1" dirty="0" smtClean="0">
                <a:solidFill>
                  <a:srgbClr val="FF0000"/>
                </a:solidFill>
              </a:rPr>
              <a:t>Dial-up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/>
              <a:t>    </a:t>
            </a:r>
            <a:r>
              <a:rPr lang="en-US" sz="4400" dirty="0" smtClean="0"/>
              <a:t>Program </a:t>
            </a:r>
            <a:r>
              <a:rPr lang="en-US" sz="4400" i="1" dirty="0" smtClean="0"/>
              <a:t>dial-up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program yang </a:t>
            </a:r>
            <a:r>
              <a:rPr lang="en-US" sz="4400" dirty="0" err="1" smtClean="0"/>
              <a:t>terdapat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komputer</a:t>
            </a:r>
            <a:r>
              <a:rPr lang="en-US" sz="4400" dirty="0" smtClean="0"/>
              <a:t> yang </a:t>
            </a:r>
            <a:r>
              <a:rPr lang="en-US" sz="4400" dirty="0" err="1" smtClean="0"/>
              <a:t>berfungsi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mengontrol</a:t>
            </a:r>
            <a:r>
              <a:rPr lang="en-US" sz="4400" dirty="0" smtClean="0"/>
              <a:t> </a:t>
            </a:r>
            <a:r>
              <a:rPr lang="en-US" sz="4400" i="1" dirty="0" smtClean="0"/>
              <a:t>modem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mengatur</a:t>
            </a:r>
            <a:r>
              <a:rPr lang="en-US" sz="4400" dirty="0" smtClean="0"/>
              <a:t> </a:t>
            </a:r>
            <a:r>
              <a:rPr lang="en-US" sz="4400" dirty="0" err="1" smtClean="0"/>
              <a:t>hubungan</a:t>
            </a:r>
            <a:r>
              <a:rPr lang="en-US" sz="4400" dirty="0" smtClean="0"/>
              <a:t> </a:t>
            </a:r>
            <a:r>
              <a:rPr lang="en-US" sz="4400" dirty="0" err="1" smtClean="0"/>
              <a:t>antara</a:t>
            </a:r>
            <a:r>
              <a:rPr lang="en-US" sz="4400" dirty="0" smtClean="0"/>
              <a:t> </a:t>
            </a:r>
            <a:r>
              <a:rPr lang="en-US" sz="4400" dirty="0" err="1" smtClean="0"/>
              <a:t>komputer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pemberi</a:t>
            </a:r>
            <a:r>
              <a:rPr lang="en-US" sz="4400" dirty="0" smtClean="0"/>
              <a:t> </a:t>
            </a:r>
            <a:r>
              <a:rPr lang="en-US" sz="4400" dirty="0" err="1" smtClean="0"/>
              <a:t>jasa</a:t>
            </a:r>
            <a:r>
              <a:rPr lang="en-US" sz="4400" dirty="0" smtClean="0"/>
              <a:t> </a:t>
            </a:r>
            <a:r>
              <a:rPr lang="en-US" sz="4400" dirty="0" err="1" smtClean="0"/>
              <a:t>layanan</a:t>
            </a:r>
            <a:r>
              <a:rPr lang="en-US" sz="4400" dirty="0" smtClean="0"/>
              <a:t> </a:t>
            </a:r>
            <a:r>
              <a:rPr lang="en-US" sz="4400" i="1" dirty="0" smtClean="0"/>
              <a:t>internet</a:t>
            </a:r>
            <a:r>
              <a:rPr lang="en-US" sz="4400" dirty="0" smtClean="0"/>
              <a:t> (ISP).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id-ID" dirty="0" smtClean="0"/>
              <a:t>ara untuk mengakses </a:t>
            </a:r>
            <a:r>
              <a:rPr lang="en-US" i="1" dirty="0" err="1" smtClean="0"/>
              <a:t>i</a:t>
            </a:r>
            <a:r>
              <a:rPr lang="id-ID" i="1" dirty="0" smtClean="0"/>
              <a:t>nternet</a:t>
            </a:r>
            <a:r>
              <a:rPr lang="en-US" i="1" dirty="0" smtClean="0"/>
              <a:t> </a:t>
            </a:r>
            <a:r>
              <a:rPr lang="en-US" i="1" dirty="0" err="1" smtClean="0"/>
              <a:t>menurut</a:t>
            </a:r>
            <a:r>
              <a:rPr lang="en-US" i="1" dirty="0" smtClean="0"/>
              <a:t> </a:t>
            </a:r>
            <a:r>
              <a:rPr lang="en-US" i="1" dirty="0" err="1" smtClean="0"/>
              <a:t>teknologinya</a:t>
            </a:r>
            <a:r>
              <a:rPr lang="en-US" i="1" dirty="0" smtClean="0"/>
              <a:t> 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1. M</a:t>
            </a:r>
            <a:r>
              <a:rPr lang="id-ID" sz="4000" dirty="0" smtClean="0"/>
              <a:t>enggunakan GPRS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2. </a:t>
            </a:r>
            <a:r>
              <a:rPr lang="id-ID" sz="4000" dirty="0" smtClean="0"/>
              <a:t>WiFi, dan 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3. Len </a:t>
            </a:r>
            <a:r>
              <a:rPr lang="en-US" sz="4000" dirty="0" err="1" smtClean="0"/>
              <a:t>telepon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4. </a:t>
            </a:r>
            <a:r>
              <a:rPr lang="en-US" sz="4000" dirty="0" err="1" smtClean="0"/>
              <a:t>Ponsel</a:t>
            </a:r>
            <a:r>
              <a:rPr lang="en-US" sz="4000" dirty="0" smtClean="0"/>
              <a:t> (HP)</a:t>
            </a:r>
          </a:p>
          <a:p>
            <a:pPr algn="ctr">
              <a:buNone/>
            </a:pPr>
            <a:r>
              <a:rPr lang="en-US" sz="4000" dirty="0" smtClean="0"/>
              <a:t>5. J</a:t>
            </a:r>
            <a:r>
              <a:rPr lang="id-ID" sz="4000" dirty="0" smtClean="0"/>
              <a:t>aringan </a:t>
            </a:r>
            <a:r>
              <a:rPr lang="en-US" sz="4000" dirty="0" smtClean="0"/>
              <a:t>TV</a:t>
            </a:r>
            <a:r>
              <a:rPr lang="id-ID" sz="4000" dirty="0" smtClean="0"/>
              <a:t> kabel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b="1" dirty="0" smtClean="0">
                <a:latin typeface="Arial Black" pitchFamily="34" charset="0"/>
              </a:rPr>
              <a:t>GPRS</a:t>
            </a:r>
            <a:endParaRPr lang="en-US" sz="48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/>
              <a:t>GPRS adalah kepanjangan dari </a:t>
            </a:r>
            <a:r>
              <a:rPr lang="id-ID" sz="4400" i="1" dirty="0" smtClean="0"/>
              <a:t>General Packet Radio Service</a:t>
            </a:r>
            <a:r>
              <a:rPr lang="id-ID" sz="4400" dirty="0" smtClean="0"/>
              <a:t> yaitu komunikasi data dan suara yang dilakukan dengan menggunakan  gelombang radio.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Kecepatan</a:t>
            </a:r>
            <a:r>
              <a:rPr lang="en-US" dirty="0" smtClean="0"/>
              <a:t> GPRS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sz="4000" dirty="0" smtClean="0"/>
              <a:t>GPRS mempunyai kecepatan transfer data yang cepat, mencapai 115 kbps, namun dalam prakt</a:t>
            </a:r>
            <a:r>
              <a:rPr lang="en-US" sz="4000" dirty="0" err="1" smtClean="0"/>
              <a:t>i</a:t>
            </a:r>
            <a:r>
              <a:rPr lang="id-ID" sz="4000" dirty="0" smtClean="0"/>
              <a:t>knya kecepatan tran</a:t>
            </a:r>
            <a:r>
              <a:rPr lang="en-US" sz="4000" dirty="0" smtClean="0"/>
              <a:t>s</a:t>
            </a:r>
            <a:r>
              <a:rPr lang="id-ID" sz="4000" dirty="0" smtClean="0"/>
              <a:t>fer data GPRS masih 25-30 kbps.</a:t>
            </a:r>
            <a:endParaRPr lang="en-US" sz="4000" dirty="0" smtClean="0"/>
          </a:p>
          <a:p>
            <a:pPr>
              <a:buNone/>
            </a:pPr>
            <a:r>
              <a:rPr lang="id-ID" sz="4000" dirty="0" smtClean="0">
                <a:solidFill>
                  <a:srgbClr val="FF0000"/>
                </a:solidFill>
              </a:rPr>
              <a:t>Kbps</a:t>
            </a:r>
            <a:r>
              <a:rPr lang="en-US" sz="4000" dirty="0" smtClean="0">
                <a:solidFill>
                  <a:srgbClr val="FF0000"/>
                </a:solidFill>
              </a:rPr>
              <a:t> = kilo bits per </a:t>
            </a:r>
            <a:r>
              <a:rPr lang="en-US" sz="4000" dirty="0" err="1" smtClean="0">
                <a:solidFill>
                  <a:srgbClr val="FF0000"/>
                </a:solidFill>
              </a:rPr>
              <a:t>secon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yaitu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satuan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kecepatan</a:t>
            </a:r>
            <a:r>
              <a:rPr lang="en-US" sz="4000" dirty="0" smtClean="0">
                <a:solidFill>
                  <a:srgbClr val="FF0000"/>
                </a:solidFill>
              </a:rPr>
              <a:t> transfer data internet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/>
              <a:t>D</a:t>
            </a:r>
            <a:r>
              <a:rPr lang="id-ID" sz="3600" i="1" dirty="0" smtClean="0"/>
              <a:t>ial up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adalah</a:t>
            </a:r>
            <a:r>
              <a:rPr lang="id-ID" sz="3600" dirty="0" smtClean="0"/>
              <a:t> </a:t>
            </a:r>
            <a:r>
              <a:rPr lang="en-US" sz="3600" dirty="0" smtClean="0"/>
              <a:t>c</a:t>
            </a:r>
            <a:r>
              <a:rPr lang="id-ID" sz="3600" dirty="0" smtClean="0"/>
              <a:t>ara menghubungkan komputer Anda  ke </a:t>
            </a:r>
            <a:r>
              <a:rPr lang="id-ID" sz="3600" i="1" dirty="0" smtClean="0"/>
              <a:t>internet </a:t>
            </a:r>
            <a:r>
              <a:rPr lang="id-ID" sz="3600" dirty="0" smtClean="0"/>
              <a:t> menggunakan kabel telepon biasa</a:t>
            </a:r>
            <a:r>
              <a:rPr lang="en-US" sz="3600" dirty="0" smtClean="0"/>
              <a:t>.</a:t>
            </a:r>
            <a:r>
              <a:rPr lang="id-ID" sz="3600" dirty="0" smtClean="0"/>
              <a:t> 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Dengan</a:t>
            </a:r>
            <a:r>
              <a:rPr lang="id-ID" sz="3600" dirty="0" smtClean="0"/>
              <a:t> kabel telepon, modem, dan ISP Anda  dapat mengakses </a:t>
            </a:r>
            <a:r>
              <a:rPr lang="id-ID" sz="3600" i="1" dirty="0" smtClean="0"/>
              <a:t>internet </a:t>
            </a:r>
            <a:r>
              <a:rPr lang="id-ID" sz="3600" dirty="0" smtClean="0"/>
              <a:t> dengan cara </a:t>
            </a:r>
            <a:r>
              <a:rPr lang="id-ID" sz="3600" i="1" dirty="0" smtClean="0"/>
              <a:t>dial up</a:t>
            </a:r>
            <a:r>
              <a:rPr lang="id-ID" sz="3600" dirty="0" smtClean="0"/>
              <a:t>.   </a:t>
            </a:r>
            <a:endParaRPr lang="en-US" sz="3600" dirty="0" smtClean="0"/>
          </a:p>
          <a:p>
            <a:pPr>
              <a:buNone/>
            </a:pPr>
            <a:r>
              <a:rPr lang="id-ID" sz="3600" dirty="0" smtClean="0">
                <a:solidFill>
                  <a:srgbClr val="FF0000"/>
                </a:solidFill>
              </a:rPr>
              <a:t>Kecepatan akses </a:t>
            </a:r>
            <a:r>
              <a:rPr lang="id-ID" sz="3600" i="1" dirty="0" smtClean="0">
                <a:solidFill>
                  <a:srgbClr val="FF0000"/>
                </a:solidFill>
              </a:rPr>
              <a:t>internet </a:t>
            </a:r>
            <a:r>
              <a:rPr lang="id-ID" sz="3600" dirty="0" smtClean="0">
                <a:solidFill>
                  <a:srgbClr val="FF0000"/>
                </a:solidFill>
              </a:rPr>
              <a:t> menggunakan </a:t>
            </a:r>
            <a:r>
              <a:rPr lang="id-ID" sz="3600" i="1" dirty="0" smtClean="0">
                <a:solidFill>
                  <a:srgbClr val="FF0000"/>
                </a:solidFill>
              </a:rPr>
              <a:t>dial up</a:t>
            </a:r>
            <a:r>
              <a:rPr lang="id-ID" sz="3600" dirty="0" smtClean="0">
                <a:solidFill>
                  <a:srgbClr val="FF0000"/>
                </a:solidFill>
              </a:rPr>
              <a:t> dapat mencapai 56 kilo byte </a:t>
            </a:r>
            <a:r>
              <a:rPr lang="id-ID" sz="3600" i="1" dirty="0" smtClean="0">
                <a:solidFill>
                  <a:srgbClr val="FF0000"/>
                </a:solidFill>
              </a:rPr>
              <a:t>persecon</a:t>
            </a:r>
            <a:r>
              <a:rPr lang="id-ID" sz="3600" dirty="0" smtClean="0">
                <a:solidFill>
                  <a:srgbClr val="FF0000"/>
                </a:solidFill>
              </a:rPr>
              <a:t> (kbps).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Lebih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cepat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dari</a:t>
            </a:r>
            <a:r>
              <a:rPr lang="en-US" sz="3600" dirty="0" smtClean="0">
                <a:solidFill>
                  <a:srgbClr val="FF0000"/>
                </a:solidFill>
              </a:rPr>
              <a:t> GPRS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i="1" dirty="0" smtClean="0">
                <a:solidFill>
                  <a:srgbClr val="FF0000"/>
                </a:solidFill>
              </a:rPr>
              <a:t>Wirelless Fidelity</a:t>
            </a:r>
            <a:r>
              <a:rPr lang="id-ID" b="1" dirty="0" smtClean="0">
                <a:solidFill>
                  <a:srgbClr val="FF0000"/>
                </a:solidFill>
              </a:rPr>
              <a:t> (WiFi)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4400" i="1" dirty="0" smtClean="0"/>
              <a:t>Wirelless Fidelity</a:t>
            </a:r>
            <a:r>
              <a:rPr lang="id-ID" sz="4400" dirty="0" smtClean="0"/>
              <a:t> (WiFi)</a:t>
            </a:r>
            <a:r>
              <a:rPr lang="en-US" sz="4400" dirty="0" smtClean="0"/>
              <a:t> </a:t>
            </a:r>
            <a:r>
              <a:rPr lang="en-US" sz="4400" dirty="0" err="1" smtClean="0"/>
              <a:t>yaitu</a:t>
            </a:r>
            <a:r>
              <a:rPr lang="id-ID" sz="4400" dirty="0" smtClean="0"/>
              <a:t>  </a:t>
            </a:r>
            <a:r>
              <a:rPr lang="en-US" sz="4400" dirty="0" smtClean="0"/>
              <a:t>t</a:t>
            </a:r>
            <a:r>
              <a:rPr lang="id-ID" sz="4400" dirty="0" smtClean="0"/>
              <a:t>eknologi jaringan tanpa kabel</a:t>
            </a:r>
            <a:r>
              <a:rPr lang="en-US" sz="4400" dirty="0" smtClean="0"/>
              <a:t>. </a:t>
            </a:r>
          </a:p>
          <a:p>
            <a:pPr>
              <a:buNone/>
            </a:pPr>
            <a:r>
              <a:rPr lang="id-ID" sz="4400" dirty="0" smtClean="0"/>
              <a:t> Teknologi</a:t>
            </a:r>
            <a:r>
              <a:rPr lang="en-US" sz="4400" dirty="0" smtClean="0"/>
              <a:t> </a:t>
            </a:r>
            <a:r>
              <a:rPr lang="id-ID" sz="4400" dirty="0" smtClean="0"/>
              <a:t>WiFi itu dikenal dengan menggunakan frekuensi tinggi berada pada spektrum 2,4 GHz.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229600" cy="8469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INDIKATOR</a:t>
            </a:r>
            <a:endParaRPr lang="en-US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134446"/>
          <a:ext cx="85725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906"/>
                <a:gridCol w="8051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1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Mendifinisikan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internet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intranet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2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Mengidentifikasikan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ISP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Menjelaskan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manfaat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internet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Menjelaskan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penggunaan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internet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5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Menjelaskan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perngkat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keras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internet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6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Mengidentifikasi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Aplikasi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layanan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internet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7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Mengidentifikasi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jaringan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menurut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geografis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8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Menjelaskan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tentang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ukuran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kecepata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internet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9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 Black" pitchFamily="34" charset="0"/>
                        </a:rPr>
                        <a:t>Mengidentifikasi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cara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mengakses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internet</a:t>
                      </a:r>
                      <a:endParaRPr lang="en-US" sz="2400" dirty="0" smtClean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10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Mengidentifikasi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kecepatan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akses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internet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menurut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teknologi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yang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dipakai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4400" dirty="0" smtClean="0"/>
              <a:t>Daerah yang  mendapat sinyal WiFi kurang lebih daerah yang berada pada radius 100 meter dari titik akses atau </a:t>
            </a:r>
            <a:r>
              <a:rPr lang="id-ID" sz="4400" i="1" dirty="0" smtClean="0"/>
              <a:t>hotspot</a:t>
            </a:r>
            <a:r>
              <a:rPr lang="id-ID" sz="4400" dirty="0" smtClean="0"/>
              <a:t>.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K</a:t>
            </a:r>
            <a:r>
              <a:rPr lang="id-ID" sz="4400" dirty="0" smtClean="0"/>
              <a:t>ecepatan  hingga 11Mbps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 Black" pitchFamily="34" charset="0"/>
              </a:rPr>
              <a:t>T</a:t>
            </a:r>
            <a:r>
              <a:rPr lang="en-US" dirty="0" err="1" smtClean="0">
                <a:latin typeface="Arial Black" pitchFamily="34" charset="0"/>
              </a:rPr>
              <a:t>elevisi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id-ID" dirty="0" smtClean="0">
                <a:latin typeface="Arial Black" pitchFamily="34" charset="0"/>
              </a:rPr>
              <a:t>kabel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4000" dirty="0" smtClean="0"/>
              <a:t>T</a:t>
            </a:r>
            <a:r>
              <a:rPr lang="en-US" sz="4000" dirty="0" err="1" smtClean="0"/>
              <a:t>elevisi</a:t>
            </a:r>
            <a:r>
              <a:rPr lang="en-US" sz="4000" dirty="0" smtClean="0"/>
              <a:t> </a:t>
            </a:r>
            <a:r>
              <a:rPr lang="id-ID" sz="4000" dirty="0" smtClean="0"/>
              <a:t>kabel 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jaringan</a:t>
            </a:r>
            <a:r>
              <a:rPr lang="en-US" sz="4000" dirty="0" smtClean="0"/>
              <a:t> </a:t>
            </a:r>
            <a:r>
              <a:rPr lang="id-ID" sz="4000" dirty="0" smtClean="0"/>
              <a:t>untuk menghubungkan komputer ke </a:t>
            </a:r>
            <a:r>
              <a:rPr lang="id-ID" sz="4000" i="1" dirty="0" smtClean="0"/>
              <a:t>internet </a:t>
            </a:r>
            <a:r>
              <a:rPr lang="id-ID" sz="4000" dirty="0" smtClean="0"/>
              <a:t> </a:t>
            </a:r>
            <a:r>
              <a:rPr lang="en-US" sz="4000" dirty="0" err="1" smtClean="0"/>
              <a:t>melalui</a:t>
            </a:r>
            <a:r>
              <a:rPr lang="en-US" sz="4000" dirty="0" smtClean="0"/>
              <a:t> </a:t>
            </a:r>
            <a:r>
              <a:rPr lang="en-US" sz="4000" dirty="0" err="1" smtClean="0"/>
              <a:t>kabel</a:t>
            </a:r>
            <a:r>
              <a:rPr lang="en-US" sz="4000" dirty="0" smtClean="0"/>
              <a:t> </a:t>
            </a:r>
            <a:r>
              <a:rPr lang="en-US" sz="4000" dirty="0" err="1" smtClean="0"/>
              <a:t>telepon</a:t>
            </a:r>
            <a:r>
              <a:rPr lang="en-US" sz="4000" dirty="0" smtClean="0"/>
              <a:t>.</a:t>
            </a:r>
            <a:r>
              <a:rPr lang="id-ID" sz="4000" dirty="0" smtClean="0"/>
              <a:t> T</a:t>
            </a:r>
            <a:r>
              <a:rPr lang="en-US" sz="4000" dirty="0" err="1" smtClean="0"/>
              <a:t>elevisi</a:t>
            </a:r>
            <a:r>
              <a:rPr lang="en-US" sz="4000" dirty="0" smtClean="0"/>
              <a:t> </a:t>
            </a:r>
            <a:r>
              <a:rPr lang="id-ID" sz="4000" dirty="0" smtClean="0"/>
              <a:t>kabel ini dinilai cocok terutama untuk pengguna </a:t>
            </a:r>
            <a:r>
              <a:rPr lang="id-ID" sz="4000" i="1" dirty="0" smtClean="0"/>
              <a:t>internet </a:t>
            </a:r>
            <a:r>
              <a:rPr lang="id-ID" sz="4000" dirty="0" smtClean="0"/>
              <a:t> dari kalangan keluarga (rumah tangga). 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TV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4000" dirty="0" smtClean="0"/>
              <a:t>Kelebihan mengakses </a:t>
            </a:r>
            <a:r>
              <a:rPr lang="id-ID" sz="4000" i="1" dirty="0" smtClean="0"/>
              <a:t>internet </a:t>
            </a:r>
            <a:r>
              <a:rPr lang="id-ID" sz="4000" dirty="0" smtClean="0"/>
              <a:t> dengan menggunakan jaringan TV kabel adalah dapat mengakses </a:t>
            </a:r>
            <a:r>
              <a:rPr lang="id-ID" sz="4000" i="1" dirty="0" smtClean="0"/>
              <a:t>internet </a:t>
            </a:r>
            <a:r>
              <a:rPr lang="id-ID" sz="4000" dirty="0" smtClean="0"/>
              <a:t> setiap saat dan bebas dari gangguan telepon sibuk.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lvl="0" indent="457200" algn="l" eaLnBrk="0" fontAlgn="base" hangingPunct="0">
              <a:spcAft>
                <a:spcPct val="0"/>
              </a:spcAft>
              <a:tabLst>
                <a:tab pos="252413" algn="l"/>
              </a:tabLs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Berikut ini beberapa perangkat dasar 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Keras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yang diperlukan antara lain 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1. PC,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Laptop,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odem, dan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ine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elepon.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berupa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jaringan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radio (</a:t>
            </a:r>
            <a:r>
              <a:rPr lang="en-US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wirelles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Modem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Modem </a:t>
            </a:r>
            <a:r>
              <a:rPr lang="en-US" sz="4400" dirty="0" err="1" smtClean="0"/>
              <a:t>merupakan</a:t>
            </a:r>
            <a:r>
              <a:rPr lang="en-US" sz="4400" dirty="0" smtClean="0"/>
              <a:t> </a:t>
            </a:r>
            <a:r>
              <a:rPr lang="en-US" sz="4400" dirty="0" err="1" smtClean="0"/>
              <a:t>alat</a:t>
            </a:r>
            <a:r>
              <a:rPr lang="en-US" sz="4400" dirty="0" smtClean="0"/>
              <a:t> yang </a:t>
            </a:r>
            <a:r>
              <a:rPr lang="en-US" sz="4400" dirty="0" err="1" smtClean="0"/>
              <a:t>menghubungkan</a:t>
            </a:r>
            <a:r>
              <a:rPr lang="en-US" sz="4400" dirty="0" smtClean="0"/>
              <a:t> </a:t>
            </a:r>
            <a:r>
              <a:rPr lang="en-US" sz="4400" dirty="0" err="1" smtClean="0"/>
              <a:t>komputer</a:t>
            </a:r>
            <a:r>
              <a:rPr lang="en-US" sz="4400" dirty="0" smtClean="0"/>
              <a:t> </a:t>
            </a:r>
            <a:r>
              <a:rPr lang="en-US" sz="4400" dirty="0" err="1" smtClean="0"/>
              <a:t>Anda</a:t>
            </a:r>
            <a:r>
              <a:rPr lang="en-US" sz="4400" dirty="0" smtClean="0"/>
              <a:t> 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saluran</a:t>
            </a:r>
            <a:r>
              <a:rPr lang="en-US" sz="4400" dirty="0" smtClean="0"/>
              <a:t> </a:t>
            </a:r>
            <a:r>
              <a:rPr lang="en-US" sz="4400" dirty="0" err="1" smtClean="0"/>
              <a:t>telepon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i="1" dirty="0" smtClean="0"/>
              <a:t>internet</a:t>
            </a:r>
            <a:r>
              <a:rPr lang="en-US" sz="4400" dirty="0" smtClean="0"/>
              <a:t>. </a:t>
            </a:r>
            <a:r>
              <a:rPr lang="id-ID" sz="4400" dirty="0" smtClean="0"/>
              <a:t>Modem adalah singkatan dari </a:t>
            </a:r>
            <a:r>
              <a:rPr lang="en-US" sz="4400" i="1" dirty="0" smtClean="0"/>
              <a:t>m</a:t>
            </a:r>
            <a:r>
              <a:rPr lang="id-ID" sz="4400" i="1" dirty="0" smtClean="0"/>
              <a:t>odulator demodulator</a:t>
            </a:r>
            <a:endParaRPr lang="en-US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603746"/>
            <a:ext cx="4892036" cy="225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dirty="0" smtClean="0"/>
              <a:t>CONTOH MODEM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100013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id-ID" sz="5100" dirty="0" smtClean="0"/>
              <a:t> Modem  Internal</a:t>
            </a:r>
            <a:r>
              <a:rPr lang="en-US" sz="5100" dirty="0" smtClean="0"/>
              <a:t> </a:t>
            </a:r>
            <a:r>
              <a:rPr lang="en-US" sz="5100" dirty="0" err="1" smtClean="0"/>
              <a:t>yaitu</a:t>
            </a:r>
            <a:r>
              <a:rPr lang="en-US" sz="5100" dirty="0" smtClean="0"/>
              <a:t> modem </a:t>
            </a:r>
            <a:r>
              <a:rPr lang="en-US" sz="5100" dirty="0" err="1" smtClean="0"/>
              <a:t>berbentuk</a:t>
            </a:r>
            <a:r>
              <a:rPr lang="en-US" sz="5100" dirty="0" smtClean="0"/>
              <a:t> </a:t>
            </a:r>
            <a:r>
              <a:rPr lang="en-US" sz="5100" dirty="0" err="1" smtClean="0"/>
              <a:t>kartu</a:t>
            </a:r>
            <a:r>
              <a:rPr lang="en-US" sz="5100" dirty="0" smtClean="0"/>
              <a:t> (</a:t>
            </a:r>
            <a:r>
              <a:rPr lang="en-US" sz="5100" dirty="0" err="1" smtClean="0"/>
              <a:t>lempengan</a:t>
            </a:r>
            <a:r>
              <a:rPr lang="en-US" sz="5100" dirty="0" smtClean="0"/>
              <a:t>) yang </a:t>
            </a:r>
            <a:r>
              <a:rPr lang="en-US" sz="5100" dirty="0" err="1" smtClean="0"/>
              <a:t>dipasang</a:t>
            </a:r>
            <a:r>
              <a:rPr lang="en-US" sz="5100" dirty="0" smtClean="0"/>
              <a:t> </a:t>
            </a:r>
            <a:r>
              <a:rPr lang="en-US" sz="5100" dirty="0" err="1" smtClean="0"/>
              <a:t>di</a:t>
            </a:r>
            <a:r>
              <a:rPr lang="en-US" sz="5100" dirty="0" smtClean="0"/>
              <a:t> </a:t>
            </a:r>
            <a:r>
              <a:rPr lang="en-US" sz="5100" dirty="0" err="1" smtClean="0"/>
              <a:t>dalam</a:t>
            </a:r>
            <a:r>
              <a:rPr lang="en-US" sz="5100" dirty="0" smtClean="0"/>
              <a:t> CPU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64254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i="1" dirty="0" smtClean="0">
                <a:latin typeface="Arial Black" pitchFamily="34" charset="0"/>
              </a:rPr>
              <a:t>Line</a:t>
            </a:r>
            <a:r>
              <a:rPr lang="id-ID" b="1" dirty="0" smtClean="0">
                <a:latin typeface="Arial Black" pitchFamily="34" charset="0"/>
              </a:rPr>
              <a:t>  Telepon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4000" i="1" dirty="0" smtClean="0"/>
              <a:t>Line</a:t>
            </a:r>
            <a:r>
              <a:rPr lang="id-ID" sz="4000" dirty="0" smtClean="0"/>
              <a:t>  Telepon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	</a:t>
            </a:r>
            <a:r>
              <a:rPr lang="id-ID" sz="4400" dirty="0" smtClean="0"/>
              <a:t>Jaringan telepon merupakan salah satu prasyarat untuk terhubung ke </a:t>
            </a:r>
            <a:r>
              <a:rPr lang="id-ID" sz="4400" i="1" dirty="0" smtClean="0"/>
              <a:t>internet </a:t>
            </a:r>
            <a:r>
              <a:rPr lang="id-ID" sz="4400" dirty="0" smtClean="0"/>
              <a:t> kareana jaringan telepon digunakan untuk meneruskan sinyal dari modem.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Beberapa perangkat lunak untuk mengoperasikan aplikasi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id-ID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nternet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antara lain 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id-ID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Microsotf Internet  Explorer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b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lang="en-US" i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Mizolla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Firefox, </a:t>
            </a:r>
            <a:b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lang="en-US" i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Opera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dan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id-ID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Netscafe Navigator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Tersebut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lang="en-US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adalah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perangkat lunak </a:t>
            </a:r>
            <a:r>
              <a:rPr kumimoji="0" lang="id-ID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browser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yang digunakan untuk mengakses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id-ID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eb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atau </a:t>
            </a:r>
            <a:r>
              <a:rPr kumimoji="0" lang="id-ID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WWW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929354"/>
          </a:xfrm>
        </p:spPr>
        <p:txBody>
          <a:bodyPr>
            <a:normAutofit fontScale="90000"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INTERNET </a:t>
            </a: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global yang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komputer-komputer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jaringan-jaringan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dunia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Interconnected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Network (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internet)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rgbClr val="FF0000"/>
                </a:solidFill>
                <a:latin typeface="Arial Rounded MT Bold" pitchFamily="34" charset="0"/>
              </a:rPr>
              <a:t>Intranet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adalah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sebuah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jaringan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komputer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berbasis</a:t>
            </a:r>
            <a:r>
              <a:rPr lang="en-US" sz="4800" dirty="0">
                <a:latin typeface="Arial Rounded MT Bold" pitchFamily="34" charset="0"/>
              </a:rPr>
              <a:t> IP </a:t>
            </a:r>
            <a:r>
              <a:rPr lang="en-US" sz="4800" dirty="0" err="1">
                <a:latin typeface="Arial Rounded MT Bold" pitchFamily="34" charset="0"/>
              </a:rPr>
              <a:t>seperti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i="1" dirty="0">
                <a:latin typeface="Arial Rounded MT Bold" pitchFamily="34" charset="0"/>
              </a:rPr>
              <a:t>internet 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hanya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saja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digunakan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dalam</a:t>
            </a:r>
            <a:r>
              <a:rPr lang="en-US" sz="4800" dirty="0">
                <a:latin typeface="Arial Rounded MT Bold" pitchFamily="34" charset="0"/>
              </a:rPr>
              <a:t> internal </a:t>
            </a:r>
            <a:r>
              <a:rPr lang="en-US" sz="4800" dirty="0" smtClean="0">
                <a:latin typeface="Arial Rounded MT Bold" pitchFamily="34" charset="0"/>
              </a:rPr>
              <a:t>(</a:t>
            </a:r>
            <a:r>
              <a:rPr lang="en-US" sz="4800" dirty="0" err="1" smtClean="0">
                <a:latin typeface="Arial Rounded MT Bold" pitchFamily="34" charset="0"/>
              </a:rPr>
              <a:t>khusus</a:t>
            </a:r>
            <a:r>
              <a:rPr lang="en-US" sz="4800" dirty="0" smtClean="0">
                <a:latin typeface="Arial Rounded MT Bold" pitchFamily="34" charset="0"/>
              </a:rPr>
              <a:t>) </a:t>
            </a:r>
            <a:r>
              <a:rPr lang="en-US" sz="4800" dirty="0" err="1" smtClean="0">
                <a:latin typeface="Arial Rounded MT Bold" pitchFamily="34" charset="0"/>
              </a:rPr>
              <a:t>perusahaan</a:t>
            </a:r>
            <a:r>
              <a:rPr lang="en-US" sz="4800" dirty="0">
                <a:latin typeface="Arial Rounded MT Bold" pitchFamily="34" charset="0"/>
              </a:rPr>
              <a:t>, </a:t>
            </a:r>
            <a:r>
              <a:rPr lang="en-US" sz="4800" dirty="0" err="1">
                <a:latin typeface="Arial Rounded MT Bold" pitchFamily="34" charset="0"/>
              </a:rPr>
              <a:t>kantor</a:t>
            </a:r>
            <a:r>
              <a:rPr lang="en-US" sz="4800" dirty="0">
                <a:latin typeface="Arial Rounded MT Bold" pitchFamily="34" charset="0"/>
              </a:rPr>
              <a:t>, </a:t>
            </a:r>
            <a:r>
              <a:rPr lang="en-US" sz="4800" dirty="0" err="1">
                <a:latin typeface="Arial Rounded MT Bold" pitchFamily="34" charset="0"/>
              </a:rPr>
              <a:t>bahkan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dirty="0" err="1">
                <a:latin typeface="Arial Rounded MT Bold" pitchFamily="34" charset="0"/>
              </a:rPr>
              <a:t>warung</a:t>
            </a:r>
            <a:r>
              <a:rPr lang="en-US" sz="4800" dirty="0">
                <a:latin typeface="Arial Rounded MT Bold" pitchFamily="34" charset="0"/>
              </a:rPr>
              <a:t> </a:t>
            </a:r>
            <a:r>
              <a:rPr lang="en-US" sz="4800" i="1" dirty="0">
                <a:latin typeface="Arial Rounded MT Bold" pitchFamily="34" charset="0"/>
              </a:rPr>
              <a:t>internet</a:t>
            </a:r>
            <a:endParaRPr lang="en-US" sz="4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 fontScale="90000"/>
          </a:bodyPr>
          <a:lstStyle/>
          <a:p>
            <a:r>
              <a:rPr lang="en-US" sz="5300" dirty="0" err="1"/>
              <a:t>Untuk</a:t>
            </a:r>
            <a:r>
              <a:rPr lang="en-US" sz="5300" dirty="0"/>
              <a:t> </a:t>
            </a:r>
            <a:r>
              <a:rPr lang="en-US" sz="5300" dirty="0" err="1"/>
              <a:t>mengenali</a:t>
            </a:r>
            <a:r>
              <a:rPr lang="en-US" sz="5300" dirty="0"/>
              <a:t> </a:t>
            </a:r>
            <a:r>
              <a:rPr lang="en-US" sz="5300" dirty="0" err="1"/>
              <a:t>antar</a:t>
            </a:r>
            <a:r>
              <a:rPr lang="en-US" sz="5300" dirty="0"/>
              <a:t> </a:t>
            </a:r>
            <a:r>
              <a:rPr lang="en-US" sz="5300" dirty="0" err="1"/>
              <a:t>komputer</a:t>
            </a:r>
            <a:r>
              <a:rPr lang="en-US" sz="5300" dirty="0"/>
              <a:t>, </a:t>
            </a:r>
            <a:r>
              <a:rPr lang="en-US" sz="5300" dirty="0" err="1"/>
              <a:t>digunakan</a:t>
            </a:r>
            <a:r>
              <a:rPr lang="en-US" sz="5300" dirty="0"/>
              <a:t> </a:t>
            </a:r>
            <a:r>
              <a:rPr lang="en-US" sz="5300" dirty="0" err="1"/>
              <a:t>ciri</a:t>
            </a:r>
            <a:r>
              <a:rPr lang="en-US" sz="5300" dirty="0"/>
              <a:t> </a:t>
            </a:r>
            <a:r>
              <a:rPr lang="en-US" sz="5300" dirty="0" err="1"/>
              <a:t>pengenal</a:t>
            </a:r>
            <a:r>
              <a:rPr lang="en-US" sz="5300" dirty="0"/>
              <a:t> </a:t>
            </a:r>
            <a:r>
              <a:rPr lang="en-US" sz="5300" dirty="0" err="1"/>
              <a:t>alamat</a:t>
            </a:r>
            <a:r>
              <a:rPr lang="en-US" sz="5300" dirty="0"/>
              <a:t> yang </a:t>
            </a:r>
            <a:r>
              <a:rPr lang="en-US" sz="5300" dirty="0" err="1"/>
              <a:t>biasa</a:t>
            </a:r>
            <a:r>
              <a:rPr lang="en-US" sz="5300" dirty="0"/>
              <a:t> </a:t>
            </a:r>
            <a:r>
              <a:rPr lang="en-US" sz="5300" dirty="0" err="1"/>
              <a:t>disebut</a:t>
            </a:r>
            <a:r>
              <a:rPr lang="en-US" sz="5300" dirty="0"/>
              <a:t> </a:t>
            </a:r>
            <a:r>
              <a:rPr lang="en-US" sz="5300" dirty="0" err="1"/>
              <a:t>dengan</a:t>
            </a:r>
            <a:r>
              <a:rPr lang="en-US" sz="5300" dirty="0"/>
              <a:t> </a:t>
            </a:r>
            <a:r>
              <a:rPr lang="en-US" sz="5300" i="1" dirty="0"/>
              <a:t>internet  protocol</a:t>
            </a:r>
            <a:r>
              <a:rPr lang="en-US" sz="5300" dirty="0"/>
              <a:t> (IP)  </a:t>
            </a:r>
            <a:r>
              <a:rPr lang="en-US" sz="5300" i="1" dirty="0"/>
              <a:t>address</a:t>
            </a:r>
            <a:r>
              <a:rPr lang="en-US" sz="5300" dirty="0"/>
              <a:t>. 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5000636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Jadi</a:t>
            </a:r>
            <a:r>
              <a:rPr lang="en-US" sz="4800" dirty="0" smtClean="0">
                <a:hlinkClick r:id="" action="ppaction://noaction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hlinkClick r:id="" action="ppaction://noaction"/>
              </a:rPr>
              <a:t>IP </a:t>
            </a:r>
            <a:r>
              <a:rPr lang="en-US" sz="4800" i="1" dirty="0" smtClean="0">
                <a:solidFill>
                  <a:srgbClr val="FF0000"/>
                </a:solidFill>
                <a:hlinkClick r:id="" action="ppaction://noaction"/>
              </a:rPr>
              <a:t>address</a:t>
            </a:r>
            <a:r>
              <a:rPr lang="en-US" sz="4800" dirty="0" smtClean="0"/>
              <a:t> </a:t>
            </a:r>
            <a:r>
              <a:rPr lang="en-US" sz="4800" dirty="0" err="1" smtClean="0"/>
              <a:t>ciri</a:t>
            </a:r>
            <a:r>
              <a:rPr lang="en-US" sz="4800" dirty="0" smtClean="0"/>
              <a:t> </a:t>
            </a:r>
            <a:r>
              <a:rPr lang="en-US" sz="4800" dirty="0" err="1" smtClean="0"/>
              <a:t>pengenal</a:t>
            </a:r>
            <a:r>
              <a:rPr lang="en-US" sz="4800" dirty="0" smtClean="0"/>
              <a:t> (</a:t>
            </a:r>
            <a:r>
              <a:rPr lang="en-US" sz="4800" dirty="0" err="1" smtClean="0"/>
              <a:t>alamat</a:t>
            </a:r>
            <a:r>
              <a:rPr lang="en-US" sz="4800" dirty="0" smtClean="0"/>
              <a:t>) </a:t>
            </a:r>
            <a:r>
              <a:rPr lang="en-US" sz="4800" dirty="0" err="1" smtClean="0"/>
              <a:t>suatu</a:t>
            </a:r>
            <a:r>
              <a:rPr lang="en-US" sz="4800" dirty="0" smtClean="0"/>
              <a:t> </a:t>
            </a:r>
            <a:r>
              <a:rPr lang="en-US" sz="4800" dirty="0" err="1" smtClean="0"/>
              <a:t>komputer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6226196"/>
          </a:xfrm>
          <a:prstGeom prst="rect">
            <a:avLst/>
          </a:prstGeom>
        </p:spPr>
        <p:txBody>
          <a:bodyPr rIns="91440" anchor="b">
            <a:normAutofit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</a:tabLst>
              <a:defRPr/>
            </a:pPr>
            <a:r>
              <a:rPr kumimoji="0" lang="id-ID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Berikut ini beberapa perangkat dasar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4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Keras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id-ID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yang diperlukan antara lain :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1. PC,</a:t>
            </a:r>
            <a:b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 Laptop,</a:t>
            </a:r>
            <a:r>
              <a:rPr kumimoji="0" lang="id-ID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id-ID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odem, dan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id-ID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ine 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id-ID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elepon.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4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berupa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jaringan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 radio (</a:t>
            </a:r>
            <a:r>
              <a:rPr kumimoji="0" lang="en-US" sz="4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wirelles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id-ID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Modem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164305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Modem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menghubungkan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komputer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saluran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telepon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Modem adalah singkatan dari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id-ID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odulator demodulator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i="1" dirty="0" smtClean="0"/>
              <a:t>Line</a:t>
            </a:r>
            <a:r>
              <a:rPr lang="id-ID" b="1" dirty="0" smtClean="0"/>
              <a:t>  Telepon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sz="4000" i="1" dirty="0" smtClean="0"/>
              <a:t>Line</a:t>
            </a:r>
            <a:r>
              <a:rPr lang="id-ID" sz="4000" dirty="0" smtClean="0"/>
              <a:t>  Telepon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	</a:t>
            </a:r>
            <a:r>
              <a:rPr lang="id-ID" sz="4400" dirty="0" smtClean="0"/>
              <a:t>Jaringan telepon merupakan salah satu prasyarat untuk terhubung ke </a:t>
            </a:r>
            <a:r>
              <a:rPr lang="id-ID" sz="4400" i="1" dirty="0" smtClean="0"/>
              <a:t>internet </a:t>
            </a:r>
            <a:r>
              <a:rPr lang="id-ID" sz="4400" dirty="0" smtClean="0"/>
              <a:t> kareana jaringan telepon digunakan untuk meneruskan sinyal dari modem.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1069</Words>
  <Application>Microsoft Office PowerPoint</Application>
  <PresentationFormat>On-screen Show (4:3)</PresentationFormat>
  <Paragraphs>123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Flow</vt:lpstr>
      <vt:lpstr>Foundry</vt:lpstr>
      <vt:lpstr>Opulent</vt:lpstr>
      <vt:lpstr>Slide 1</vt:lpstr>
      <vt:lpstr>Slide 2</vt:lpstr>
      <vt:lpstr>INDIKATOR</vt:lpstr>
      <vt:lpstr>INTERNET  adalah Sebuah sistem komunikasi global yang menghubungkan komputer-komputer dan jaringan-jaringan komputer di seluruh dunia. Dikenal dengan Interconnected Network (internet)</vt:lpstr>
      <vt:lpstr>Intranet adalah sebuah jaringan komputer berbasis IP seperti internet  hanya saja digunakan dalam internal (khusus) perusahaan, kantor, bahkan warung internet</vt:lpstr>
      <vt:lpstr>Untuk mengenali antar komputer, digunakan ciri pengenal alamat yang biasa disebut dengan internet  protocol (IP)  address.  </vt:lpstr>
      <vt:lpstr>Slide 7</vt:lpstr>
      <vt:lpstr>Slide 8</vt:lpstr>
      <vt:lpstr>Line  Telepon </vt:lpstr>
      <vt:lpstr>Manfaat Internet antara lain :</vt:lpstr>
      <vt:lpstr>PENGGUNAAN INTERNET SECARA UMUM</vt:lpstr>
      <vt:lpstr>Berbagai Aplikasi (layanan) dari Internet</vt:lpstr>
      <vt:lpstr>3. Mailing list atau sering juga disebut milis adalah aplikasi internet  yang digunakan sebagai sarana diskusi atau bertukar informasi dalam satu kelompok (grup) melalui e-mail.</vt:lpstr>
      <vt:lpstr>4. Newsgroup adalah forum perbincangan, atau boleh dibayangkan sebagai suatu tempat di mana terdapat ruangan-ruangan perbincangan yang unik, dan tiap-tiap ruangan mempunyai topik perbincangan yang berbeda.</vt:lpstr>
      <vt:lpstr>5. Internet  Relay Chat (IRC) adalah aplikasi internet  yang digunakan untuk bercakap-cakap di internet dengan cara mengetik . Bercakap-cakap di internet  dikenal dengan istilah chatting.</vt:lpstr>
      <vt:lpstr>6. File transfer protocol yang disingkat dengan FTP adalah aplikasi internet  yang di gunakan untuk mengirimkan atau mengambil file ke atau dari sebuah komputer lain.</vt:lpstr>
      <vt:lpstr>Berdasarkan teknologi yang digunakan dan lingkup area geografi, secara umum sistem jaringan komputer dapat digolongkan sebagai berikut.  </vt:lpstr>
      <vt:lpstr>2. Metropolitan Area Network ( MAN ) Jaringan  kawasan metropolitan (metropolitan area network / MAN)  lazimnya  melingkupi kawasan yang lebih luas dibanding dengan LAN. Jaringan  MAN biasanya dioperasikan di bandara-bandara, gabungan beberapa buah sekolah ataupun di sebuah daerah.</vt:lpstr>
      <vt:lpstr>3. Wide Area Network (WAN) Jaringan  kawasan luas (wide area network/WAN) menghubungkan komputer  pada suatu kawasan yang lebih luas secara geografi, contoh menghubungkan Florida, Amerika Serikat dengan dunia.</vt:lpstr>
      <vt:lpstr>Slide 20</vt:lpstr>
      <vt:lpstr>ISP (Internet Service Provider)</vt:lpstr>
      <vt:lpstr>Yang mempengaruhi kecepatan akses sebuah ISP :</vt:lpstr>
      <vt:lpstr>Slide 23</vt:lpstr>
      <vt:lpstr>Program Dial-up</vt:lpstr>
      <vt:lpstr>Cara untuk mengakses internet menurut teknologinya  :</vt:lpstr>
      <vt:lpstr>GPRS</vt:lpstr>
      <vt:lpstr>Kecepatan GPRS</vt:lpstr>
      <vt:lpstr>Slide 28</vt:lpstr>
      <vt:lpstr>Wirelless Fidelity (WiFi)</vt:lpstr>
      <vt:lpstr>Slide 30</vt:lpstr>
      <vt:lpstr>Televisi kabel</vt:lpstr>
      <vt:lpstr>Kelebihan TV Kabel </vt:lpstr>
      <vt:lpstr>Berikut ini beberapa perangkat dasar (Keras) yang diperlukan antara lain :  1. PC, 2. Laptop,  3. modem, dan  4. line  telepon. Atau berupa jaringan radio (wirelles)  </vt:lpstr>
      <vt:lpstr>Modem</vt:lpstr>
      <vt:lpstr>CONTOH MODEM INTERNAL</vt:lpstr>
      <vt:lpstr>Line  Telepon</vt:lpstr>
      <vt:lpstr>Beberapa perangkat lunak untuk mengoperasikan aplikasi internet  antara lain :  1. Microsotf Internet  Explorer,  2. Mizolla Firefox,  3. Opera dan  4. Netscafe Navigator  Tersebut di atas adalah perangkat lunak browser yang digunakan untuk mengakses web   atau WWW. 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Sebuah sistem komunikasi global yang menghubungkan komputer-komputer dan jaringan-jaringan komputer di seluruh dunia,disebut al Interconnected Network (internet)</dc:title>
  <dc:creator>ACER</dc:creator>
  <cp:lastModifiedBy>Acer</cp:lastModifiedBy>
  <cp:revision>80</cp:revision>
  <dcterms:created xsi:type="dcterms:W3CDTF">2011-10-06T03:02:42Z</dcterms:created>
  <dcterms:modified xsi:type="dcterms:W3CDTF">2017-09-16T00:12:18Z</dcterms:modified>
</cp:coreProperties>
</file>