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64" r:id="rId6"/>
    <p:sldId id="262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573CAB-9B7E-4767-8D7B-3BD52E86E240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0C17D0-48F4-4668-8DD7-F2426B32E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 l="20315" t="24702" r="20936" b="18769"/>
          <a:stretch>
            <a:fillRect/>
          </a:stretch>
        </p:blipFill>
        <p:spPr bwMode="auto">
          <a:xfrm>
            <a:off x="142844" y="1571612"/>
            <a:ext cx="8715436" cy="4714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714348" y="285728"/>
            <a:ext cx="7000924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2857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Pengertian</a:t>
            </a:r>
            <a:r>
              <a:rPr lang="en-US" sz="5400" b="1" cap="none" spc="50" dirty="0" smtClean="0">
                <a:ln w="2857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cap="none" spc="50" dirty="0" err="1" smtClean="0">
                <a:ln w="2857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jaringan</a:t>
            </a:r>
            <a:endParaRPr lang="en-US" sz="5400" b="1" cap="none" spc="50" dirty="0">
              <a:ln w="28575" cmpd="sng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1714488"/>
            <a:ext cx="7572428" cy="385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i="1" dirty="0" smtClean="0"/>
              <a:t>Internet </a:t>
            </a:r>
            <a:r>
              <a:rPr lang="id-ID" sz="4000" dirty="0" smtClean="0"/>
              <a:t> Service Provider (ISP)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id-ID" sz="4000" dirty="0" smtClean="0"/>
              <a:t> perusahan </a:t>
            </a:r>
            <a:r>
              <a:rPr lang="en-US" sz="4000" dirty="0" smtClean="0"/>
              <a:t>yang </a:t>
            </a:r>
            <a:r>
              <a:rPr lang="id-ID" sz="4000" dirty="0" smtClean="0"/>
              <a:t>menjual jasa layanan koneksi ke </a:t>
            </a:r>
            <a:r>
              <a:rPr lang="en-US" sz="4000" i="1" dirty="0" err="1" smtClean="0"/>
              <a:t>i</a:t>
            </a:r>
            <a:r>
              <a:rPr lang="id-ID" sz="4000" i="1" dirty="0" smtClean="0"/>
              <a:t>nternet</a:t>
            </a:r>
            <a:r>
              <a:rPr lang="id-ID" sz="4000" dirty="0" smtClean="0"/>
              <a:t>. </a:t>
            </a:r>
            <a:endParaRPr lang="en-US" sz="4000" dirty="0" smtClean="0"/>
          </a:p>
          <a:p>
            <a:r>
              <a:rPr lang="en-US" sz="4000" dirty="0" err="1" smtClean="0"/>
              <a:t>Contoh</a:t>
            </a:r>
            <a:r>
              <a:rPr lang="en-US" sz="4000" dirty="0" smtClean="0"/>
              <a:t> : </a:t>
            </a:r>
            <a:r>
              <a:rPr lang="en-US" sz="4000" dirty="0" err="1" smtClean="0"/>
              <a:t>Telkomnet</a:t>
            </a:r>
            <a:r>
              <a:rPr lang="en-US" sz="4000" dirty="0" smtClean="0"/>
              <a:t> (</a:t>
            </a:r>
            <a:r>
              <a:rPr lang="en-US" sz="4000" dirty="0" err="1" smtClean="0"/>
              <a:t>kabel</a:t>
            </a:r>
            <a:r>
              <a:rPr lang="en-US" sz="4000" dirty="0" smtClean="0"/>
              <a:t>), Telkom Flexi (GPRS), </a:t>
            </a:r>
            <a:r>
              <a:rPr lang="en-US" sz="4000" dirty="0" err="1" smtClean="0"/>
              <a:t>Simpati</a:t>
            </a:r>
            <a:r>
              <a:rPr lang="en-US" sz="4000" dirty="0" smtClean="0"/>
              <a:t> (GSM), </a:t>
            </a:r>
            <a:r>
              <a:rPr lang="en-US" sz="4000" dirty="0" err="1" smtClean="0"/>
              <a:t>dll</a:t>
            </a:r>
            <a:endParaRPr lang="en-US" sz="4000" dirty="0"/>
          </a:p>
        </p:txBody>
      </p:sp>
      <p:grpSp>
        <p:nvGrpSpPr>
          <p:cNvPr id="2" name="Group 2"/>
          <p:cNvGrpSpPr>
            <a:grpSpLocks noGrp="1"/>
          </p:cNvGrpSpPr>
          <p:nvPr>
            <p:ph type="title"/>
          </p:nvPr>
        </p:nvGrpSpPr>
        <p:grpSpPr bwMode="auto">
          <a:xfrm>
            <a:off x="457200" y="704850"/>
            <a:ext cx="8229600" cy="1143000"/>
            <a:chOff x="2021" y="2639"/>
            <a:chExt cx="4729" cy="672"/>
          </a:xfrm>
        </p:grpSpPr>
        <p:sp>
          <p:nvSpPr>
            <p:cNvPr id="1027" name="WordArt 3"/>
            <p:cNvSpPr>
              <a:spLocks noChangeArrowheads="1" noChangeShapeType="1" noTextEdit="1"/>
            </p:cNvSpPr>
            <p:nvPr/>
          </p:nvSpPr>
          <p:spPr bwMode="auto">
            <a:xfrm>
              <a:off x="2648" y="2761"/>
              <a:ext cx="4102" cy="5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200" kern="10" spc="0" dirty="0" err="1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00FF"/>
                      </a:gs>
                      <a:gs pos="50000">
                        <a:srgbClr val="0000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5400000" scaled="1"/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/>
                </a:rPr>
                <a:t>Jaringan</a:t>
              </a:r>
              <a:r>
                <a:rPr lang="en-US" sz="3200" kern="10" spc="0" dirty="0" smtClean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00FF"/>
                      </a:gs>
                      <a:gs pos="50000">
                        <a:srgbClr val="0000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0000FF"/>
                      </a:gs>
                    </a:gsLst>
                    <a:lin ang="5400000" scaled="1"/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/>
                </a:rPr>
                <a:t> Internet</a:t>
              </a:r>
              <a:endParaRPr lang="en-US" sz="3200" kern="10" spc="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50000">
                      <a:srgbClr val="0000FF">
                        <a:gamma/>
                        <a:shade val="46275"/>
                        <a:invGamma/>
                      </a:srgbClr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endParaRPr>
            </a:p>
          </p:txBody>
        </p:sp>
        <p:sp>
          <p:nvSpPr>
            <p:cNvPr id="102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021" y="2639"/>
              <a:ext cx="431" cy="61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rtl="0"/>
              <a:r>
                <a:rPr lang="en-US" sz="3600" kern="10" spc="0" dirty="0" smtClean="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Impact"/>
                </a:rPr>
                <a:t>II.</a:t>
              </a:r>
              <a:endParaRPr lang="en-US" sz="3600" kern="10" spc="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2000264"/>
          </a:xfrm>
        </p:spPr>
        <p:txBody>
          <a:bodyPr>
            <a:normAutofit fontScale="90000"/>
          </a:bodyPr>
          <a:lstStyle/>
          <a:p>
            <a:pPr algn="l"/>
            <a:r>
              <a:rPr lang="id-ID" sz="3600" dirty="0" smtClean="0">
                <a:solidFill>
                  <a:srgbClr val="002060"/>
                </a:solidFill>
                <a:latin typeface="Arial Narrow" pitchFamily="34" charset="0"/>
              </a:rPr>
              <a:t>Berdasarkan </a:t>
            </a:r>
            <a:r>
              <a:rPr lang="id-ID" sz="3600" dirty="0">
                <a:solidFill>
                  <a:srgbClr val="002060"/>
                </a:solidFill>
                <a:latin typeface="Arial Narrow" pitchFamily="34" charset="0"/>
              </a:rPr>
              <a:t>teknologi yang digunakan dan lingkup area geografi, secara umum sistem jaringan komputer dapat digolongkan </a:t>
            </a:r>
            <a:r>
              <a:rPr lang="id-ID" sz="3600" dirty="0" smtClean="0">
                <a:solidFill>
                  <a:srgbClr val="002060"/>
                </a:solidFill>
                <a:latin typeface="Arial Narrow" pitchFamily="34" charset="0"/>
              </a:rPr>
              <a:t>sebagai berikut</a:t>
            </a:r>
            <a:r>
              <a:rPr lang="en-US" sz="36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br>
              <a:rPr lang="en-US" sz="36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id-ID" sz="3600" dirty="0" smtClean="0">
                <a:latin typeface="Arial Narrow" pitchFamily="34" charset="0"/>
              </a:rPr>
              <a:t> 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357166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 Narrow" pitchFamily="34" charset="0"/>
              </a:rPr>
              <a:t>K</a:t>
            </a:r>
            <a:r>
              <a:rPr lang="id-ID" sz="4000" b="1" dirty="0" smtClean="0">
                <a:solidFill>
                  <a:srgbClr val="FF0000"/>
                </a:solidFill>
                <a:latin typeface="Arial Narrow" pitchFamily="34" charset="0"/>
              </a:rPr>
              <a:t>oneksi pada sistem jaringan </a:t>
            </a:r>
            <a:r>
              <a:rPr lang="en-US" sz="4000" b="1" i="1" dirty="0" err="1" smtClean="0">
                <a:solidFill>
                  <a:srgbClr val="FF0000"/>
                </a:solidFill>
                <a:latin typeface="Arial Narrow" pitchFamily="34" charset="0"/>
              </a:rPr>
              <a:t>i</a:t>
            </a:r>
            <a:r>
              <a:rPr lang="id-ID" sz="4000" b="1" i="1" dirty="0" smtClean="0">
                <a:solidFill>
                  <a:srgbClr val="FF0000"/>
                </a:solidFill>
                <a:latin typeface="Arial Narrow" pitchFamily="34" charset="0"/>
              </a:rPr>
              <a:t>nterne</a:t>
            </a:r>
            <a:r>
              <a:rPr lang="en-US" sz="4000" b="1" i="1" dirty="0" smtClean="0">
                <a:solidFill>
                  <a:srgbClr val="FF0000"/>
                </a:solidFill>
                <a:latin typeface="Arial Narrow" pitchFamily="34" charset="0"/>
              </a:rPr>
              <a:t>t</a:t>
            </a:r>
            <a:r>
              <a:rPr lang="id-ID" sz="4000" b="1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685534"/>
            <a:ext cx="87154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latin typeface="Arial Narrow" pitchFamily="34" charset="0"/>
              </a:rPr>
              <a:t>1. </a:t>
            </a:r>
            <a:r>
              <a:rPr lang="id-ID" sz="3800" b="1" i="1" dirty="0" smtClean="0">
                <a:solidFill>
                  <a:srgbClr val="FF0000"/>
                </a:solidFill>
                <a:latin typeface="Arial Narrow" pitchFamily="34" charset="0"/>
              </a:rPr>
              <a:t>Jaringan  jenis LAN</a:t>
            </a:r>
            <a:r>
              <a:rPr lang="id-ID" sz="3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id-ID" sz="3800" dirty="0" smtClean="0">
                <a:latin typeface="Arial Narrow" pitchFamily="34" charset="0"/>
              </a:rPr>
              <a:t>biasanya </a:t>
            </a:r>
            <a:r>
              <a:rPr lang="en-US" sz="3800" dirty="0" err="1" smtClean="0">
                <a:latin typeface="Arial Narrow" pitchFamily="34" charset="0"/>
              </a:rPr>
              <a:t>digunakan</a:t>
            </a:r>
            <a:r>
              <a:rPr lang="en-US" sz="3800" dirty="0" smtClean="0">
                <a:latin typeface="Arial Narrow" pitchFamily="34" charset="0"/>
              </a:rPr>
              <a:t> </a:t>
            </a:r>
            <a:r>
              <a:rPr lang="id-ID" sz="3800" dirty="0" smtClean="0">
                <a:latin typeface="Arial Narrow" pitchFamily="34" charset="0"/>
              </a:rPr>
              <a:t>untuk </a:t>
            </a:r>
            <a:r>
              <a:rPr lang="en-US" sz="3800" dirty="0" smtClean="0">
                <a:latin typeface="Arial Narrow" pitchFamily="34" charset="0"/>
              </a:rPr>
              <a:t>area </a:t>
            </a:r>
            <a:r>
              <a:rPr lang="en-US" sz="3800" dirty="0" err="1" smtClean="0">
                <a:latin typeface="Arial Narrow" pitchFamily="34" charset="0"/>
              </a:rPr>
              <a:t>atau</a:t>
            </a:r>
            <a:r>
              <a:rPr lang="en-US" sz="3800" dirty="0" smtClean="0">
                <a:latin typeface="Arial Narrow" pitchFamily="34" charset="0"/>
              </a:rPr>
              <a:t> </a:t>
            </a:r>
            <a:r>
              <a:rPr lang="en-US" sz="3800" dirty="0" err="1" smtClean="0">
                <a:latin typeface="Arial Narrow" pitchFamily="34" charset="0"/>
              </a:rPr>
              <a:t>wilayah</a:t>
            </a:r>
            <a:r>
              <a:rPr lang="en-US" sz="3800" dirty="0" smtClean="0">
                <a:latin typeface="Arial Narrow" pitchFamily="34" charset="0"/>
              </a:rPr>
              <a:t> </a:t>
            </a:r>
            <a:r>
              <a:rPr lang="id-ID" sz="3800" dirty="0" smtClean="0">
                <a:latin typeface="Arial Narrow" pitchFamily="34" charset="0"/>
              </a:rPr>
              <a:t>yang kecil misalnya jaringan  pada sebuah bangunan, sekolah, unit lembaga atau kampus. Fungsi LAN sebagai satu jaringan  yang menghubungkan sejumlah komputer yang berada dalam kawasan  tertentu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/>
              <a:t>2.</a:t>
            </a:r>
            <a:r>
              <a:rPr lang="en-US" i="1" dirty="0" smtClean="0"/>
              <a:t> </a:t>
            </a:r>
            <a:r>
              <a:rPr lang="id-ID" b="1" dirty="0" smtClean="0">
                <a:solidFill>
                  <a:srgbClr val="FF0000"/>
                </a:solidFill>
                <a:latin typeface="Arial Narrow" pitchFamily="34" charset="0"/>
              </a:rPr>
              <a:t>Metropolitan </a:t>
            </a:r>
            <a:r>
              <a:rPr lang="id-ID" b="1" dirty="0">
                <a:solidFill>
                  <a:srgbClr val="FF0000"/>
                </a:solidFill>
                <a:latin typeface="Arial Narrow" pitchFamily="34" charset="0"/>
              </a:rPr>
              <a:t>Area Network</a:t>
            </a:r>
            <a:r>
              <a:rPr lang="id-ID" b="1" dirty="0">
                <a:solidFill>
                  <a:srgbClr val="FF0000"/>
                </a:solidFill>
              </a:rPr>
              <a:t> ( MAN )</a:t>
            </a:r>
            <a:r>
              <a:rPr lang="en-US" dirty="0"/>
              <a:t/>
            </a:r>
            <a:br>
              <a:rPr lang="en-US" dirty="0"/>
            </a:br>
            <a:r>
              <a:rPr lang="nl-NL" dirty="0"/>
              <a:t>Jaringan  kawasan metropolitan </a:t>
            </a:r>
            <a:r>
              <a:rPr lang="nl-NL" i="1" dirty="0"/>
              <a:t>(metropolitan area </a:t>
            </a:r>
            <a:r>
              <a:rPr lang="nl-NL" i="1" dirty="0" smtClean="0"/>
              <a:t>network / MAN</a:t>
            </a:r>
            <a:r>
              <a:rPr lang="nl-NL" i="1" dirty="0"/>
              <a:t>)</a:t>
            </a:r>
            <a:r>
              <a:rPr lang="nl-NL" dirty="0"/>
              <a:t>  lazimnya  melingkupi kawasan yang lebih luas dibanding dengan LAN. Jaringan  MAN biasanya dioperasikan di bandara-bandara, gabungan beberapa buah sekolah ataupun di sebuah daerah.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3. </a:t>
            </a:r>
            <a:r>
              <a:rPr lang="id-ID" b="1" i="1" dirty="0" smtClean="0">
                <a:solidFill>
                  <a:srgbClr val="FF0000"/>
                </a:solidFill>
              </a:rPr>
              <a:t>Wide </a:t>
            </a:r>
            <a:r>
              <a:rPr lang="id-ID" b="1" i="1" dirty="0">
                <a:solidFill>
                  <a:srgbClr val="FF0000"/>
                </a:solidFill>
              </a:rPr>
              <a:t>Area Network</a:t>
            </a:r>
            <a:r>
              <a:rPr lang="id-ID" b="1" dirty="0">
                <a:solidFill>
                  <a:srgbClr val="FF0000"/>
                </a:solidFill>
              </a:rPr>
              <a:t> (WAN)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id-ID" dirty="0"/>
              <a:t>Jaringan  </a:t>
            </a:r>
            <a:r>
              <a:rPr lang="en-US" dirty="0"/>
              <a:t>k</a:t>
            </a:r>
            <a:r>
              <a:rPr lang="id-ID" dirty="0"/>
              <a:t>awasan </a:t>
            </a:r>
            <a:r>
              <a:rPr lang="en-US" dirty="0"/>
              <a:t>l</a:t>
            </a:r>
            <a:r>
              <a:rPr lang="id-ID" dirty="0"/>
              <a:t>uas </a:t>
            </a:r>
            <a:r>
              <a:rPr lang="id-ID" i="1" dirty="0"/>
              <a:t>(</a:t>
            </a:r>
            <a:r>
              <a:rPr lang="en-US" i="1" dirty="0"/>
              <a:t>w</a:t>
            </a:r>
            <a:r>
              <a:rPr lang="id-ID" i="1" dirty="0"/>
              <a:t>ide </a:t>
            </a:r>
            <a:r>
              <a:rPr lang="en-US" i="1" dirty="0"/>
              <a:t>a</a:t>
            </a:r>
            <a:r>
              <a:rPr lang="id-ID" i="1" dirty="0"/>
              <a:t>rea </a:t>
            </a:r>
            <a:r>
              <a:rPr lang="en-US" i="1" dirty="0"/>
              <a:t>n</a:t>
            </a:r>
            <a:r>
              <a:rPr lang="id-ID" i="1" dirty="0"/>
              <a:t>etwork/WAN)</a:t>
            </a:r>
            <a:r>
              <a:rPr lang="id-ID" dirty="0"/>
              <a:t> menghubungkan komputer  pada suatu kawasan yang lebih luas secara geografi, contoh menghubungkan Florida, Amerika Serikat dengan dunia.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ISP (</a:t>
            </a:r>
            <a:r>
              <a:rPr lang="id-ID" b="1" i="1" dirty="0" smtClean="0">
                <a:solidFill>
                  <a:srgbClr val="FF0000"/>
                </a:solidFill>
              </a:rPr>
              <a:t>Internet Service Provider</a:t>
            </a:r>
            <a:r>
              <a:rPr lang="id-ID" b="1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  </a:t>
            </a:r>
            <a:r>
              <a:rPr lang="id-ID" dirty="0" smtClean="0"/>
              <a:t>ISP </a:t>
            </a:r>
            <a:r>
              <a:rPr lang="id-ID" dirty="0"/>
              <a:t>adalah perusahaan yang berfungsi sebagai penyedia jasa layanan koneksi ke </a:t>
            </a:r>
            <a:r>
              <a:rPr lang="id-ID" i="1" dirty="0"/>
              <a:t>internet</a:t>
            </a:r>
            <a:r>
              <a:rPr lang="id-ID" dirty="0"/>
              <a:t>. 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internet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ISP.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161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Flow</vt:lpstr>
      <vt:lpstr>Concourse</vt:lpstr>
      <vt:lpstr>Median</vt:lpstr>
      <vt:lpstr>Foundry</vt:lpstr>
      <vt:lpstr>Technic</vt:lpstr>
      <vt:lpstr>Slide 1</vt:lpstr>
      <vt:lpstr>Slide 2</vt:lpstr>
      <vt:lpstr>Berdasarkan teknologi yang digunakan dan lingkup area geografi, secara umum sistem jaringan komputer dapat digolongkan sebagai berikut.  </vt:lpstr>
      <vt:lpstr>2. Metropolitan Area Network ( MAN ) Jaringan  kawasan metropolitan (metropolitan area network / MAN)  lazimnya  melingkupi kawasan yang lebih luas dibanding dengan LAN. Jaringan  MAN biasanya dioperasikan di bandara-bandara, gabungan beberapa buah sekolah ataupun di sebuah daerah.</vt:lpstr>
      <vt:lpstr>3. Wide Area Network (WAN) Jaringan  kawasan luas (wide area network/WAN) menghubungkan komputer  pada suatu kawasan yang lebih luas secara geografi, contoh menghubungkan Florida, Amerika Serikat dengan dunia.</vt:lpstr>
      <vt:lpstr>ISP (Internet Service Provider)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2012-08-14T13:55:18Z</dcterms:created>
  <dcterms:modified xsi:type="dcterms:W3CDTF">2012-08-29T14:26:37Z</dcterms:modified>
</cp:coreProperties>
</file>